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5"/>
  </p:notesMasterIdLst>
  <p:handoutMasterIdLst>
    <p:handoutMasterId r:id="rId16"/>
  </p:handoutMasterIdLst>
  <p:sldIdLst>
    <p:sldId id="455" r:id="rId2"/>
    <p:sldId id="600" r:id="rId3"/>
    <p:sldId id="569" r:id="rId4"/>
    <p:sldId id="572" r:id="rId5"/>
    <p:sldId id="573" r:id="rId6"/>
    <p:sldId id="574" r:id="rId7"/>
    <p:sldId id="576" r:id="rId8"/>
    <p:sldId id="598" r:id="rId9"/>
    <p:sldId id="594" r:id="rId10"/>
    <p:sldId id="599" r:id="rId11"/>
    <p:sldId id="593" r:id="rId12"/>
    <p:sldId id="595" r:id="rId13"/>
    <p:sldId id="601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lnSpc>
        <a:spcPct val="110000"/>
      </a:lnSpc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0000"/>
      </a:lnSpc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0000"/>
      </a:lnSpc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0000"/>
      </a:lnSpc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0000"/>
      </a:lnSpc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B5B75D"/>
    <a:srgbClr val="9CB14D"/>
    <a:srgbClr val="FDF4D9"/>
    <a:srgbClr val="5F0000"/>
    <a:srgbClr val="000000"/>
    <a:srgbClr val="FFEFE7"/>
    <a:srgbClr val="FFDECB"/>
    <a:srgbClr val="FF9900"/>
    <a:srgbClr val="44A1AE"/>
    <a:srgbClr val="3F97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9" autoAdjust="0"/>
    <p:restoredTop sz="73366" autoAdjust="0"/>
  </p:normalViewPr>
  <p:slideViewPr>
    <p:cSldViewPr snapToGrid="0">
      <p:cViewPr>
        <p:scale>
          <a:sx n="70" d="100"/>
          <a:sy n="70" d="100"/>
        </p:scale>
        <p:origin x="-1146" y="-282"/>
      </p:cViewPr>
      <p:guideLst>
        <p:guide orient="horz" pos="2160"/>
        <p:guide pos="30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DBE9F37-386F-49EB-8B6F-19210F527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1D8AFAA-CD9B-4BDF-8686-9EAB165964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baseline="0" dirty="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32820-CAD8-4016-9EC1-9C848FA60618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программе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«1С: Учет в управляющих компаниях ЖКХ ,ТСЖ и ЖСК» ведется упрощенный расчет взносов собственников, сметы ТСЖ, анализ деятельности ТСЖ, собраний и голосований.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программе «1С: Председатель ТСЖ» ведется более полный учет деятельности ТСЖ с возможностью настройки расчета взносов, корректировки смет и пр.</a:t>
            </a: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Конфигурация «1С: Учет в управляющих компаниях ЖКХ, ТСЖ и ЖСК» позволяет организовать обмен данными посредством создания распределенной информационной базы. В «1С: Председатель ТСЖ» данная возможность отсутствует.</a:t>
            </a: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На фоне более упрощенного учета в программе и отсутствия некоторых подсистем «1С: Председатель ТСЖ» предлагается по более выгодной стоимости, то есть базовая версия всего за 3 750 руб. Если у вас небольшое количество лицевых счетов, отчеты создаются через налоговые программы и к тому же ограничение в средствах, то «1С: Председатель ТСЖ» самый выгодный вариант для вас на рынке программ такого рода. </a:t>
            </a:r>
            <a:r>
              <a:rPr lang="ru-RU" sz="1200" kern="1200" baseline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Приобрести 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программные продукты можно в компании «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Рарус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»</a:t>
            </a: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C68107-2E99-4095-82FE-D3F5A4DD621B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Благодарим за внимание!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7800" marR="0" lvl="0" indent="-1778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ru-RU" sz="1200" dirty="0" smtClean="0"/>
              <a:t>1С:Председатель ТСЖ – специальная программа для ТСЖ, облегченная и упрощенная до такой степени, что в ней сможет работать даже ТСЖ из 1-2 человек (председатель и бухгалтер).</a:t>
            </a:r>
          </a:p>
          <a:p>
            <a:pPr marL="177800" marR="0" lvl="0" indent="-1778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ru-RU" sz="1200" dirty="0" smtClean="0"/>
              <a:t>Преимущества программы:</a:t>
            </a:r>
          </a:p>
          <a:p>
            <a:pPr marL="635000" marR="0" lvl="1" indent="-1778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lang="ru-RU" sz="1200" dirty="0" smtClean="0"/>
              <a:t>Упрощенный финансовый и материальный учет – на уровне оперативного (платежки, ПКО, РКО)</a:t>
            </a:r>
          </a:p>
          <a:p>
            <a:pPr marL="635000" marR="0" lvl="1" indent="-1778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lang="ru-RU" sz="1200" dirty="0" smtClean="0"/>
              <a:t>Полноценный расчет квартплаты</a:t>
            </a:r>
          </a:p>
          <a:p>
            <a:pPr marL="635000" marR="0" lvl="1" indent="-1778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lang="ru-RU" sz="1200" dirty="0" smtClean="0"/>
              <a:t>Специальные отчеты для ТСЖ и председателей ТСЖ. </a:t>
            </a:r>
          </a:p>
          <a:p>
            <a:pPr eaLnBrk="1" hangingPunct="1"/>
            <a:endParaRPr lang="ru-RU" sz="12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Программный продукт «1С: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Учет в управляющих компаниях ЖКХ, ТСЖ и ЖСК</a:t>
            </a: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» предоставляет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возможность вести упрощенный и полный учет собственников помещений:</a:t>
            </a:r>
          </a:p>
          <a:p>
            <a:pPr lvl="0">
              <a:buFont typeface="Arial" pitchFamily="34" charset="0"/>
              <a:buNone/>
            </a:pP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«1С: Председатель ТСЖ» ведется только полный учет собственников помещений.</a:t>
            </a:r>
          </a:p>
          <a:p>
            <a:pPr lvl="0">
              <a:buFont typeface="Arial" pitchFamily="34" charset="0"/>
              <a:buNone/>
            </a:pP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При упрощенном учете данные о собственности вводятся при открытии лицевого счета. При полном учете данные о собственности устанавливаются при помощи специального документа «Установка собственников помещений». Использование данного документа позволяет ввести более подробные данные о собственности, например, выбрать вид собственности «Частная», «Муниципальная» или «Государственная»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конфигурации «1С: Учет в управляющих компаниях ЖКХ ,ТСЖ и ЖСК» разработан отдельный блок по работе с должниками. Благодаря этому можно создать такие документы как «Предупреждение», «Исковое заявление», «Судебное соглашение» и распечатать соответствующие отчеты. В программе «1С: Председатель ТСЖ» работа с должниками ведется на уровне отчетов по взаиморасчетам без использования отдельных документов.</a:t>
            </a: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Программный продукт «1С: Учет в управляющих компаниях» позволяет вести работу аварийно-диспетчерской службы. Для этого разработан специальный блок, с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помощью которого становится возможным:</a:t>
            </a: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Регистрация обращений от жильцов;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Распределение заявок между ответственными мастерами;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Контроль выполнения заявок;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Формирование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наряд-заказов</a:t>
            </a:r>
            <a:r>
              <a:rPr lang="ru-RU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;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Списание материалов по видам работам.</a:t>
            </a:r>
          </a:p>
          <a:p>
            <a:r>
              <a:rPr lang="ru-RU" dirty="0" smtClean="0"/>
              <a:t>В</a:t>
            </a:r>
            <a:r>
              <a:rPr lang="ru-RU" baseline="0" dirty="0" smtClean="0"/>
              <a:t> программе «1С: Председатель ТСЖ» работа </a:t>
            </a:r>
            <a:r>
              <a:rPr lang="ru-RU" baseline="0" dirty="0" err="1" smtClean="0"/>
              <a:t>авариайно-диспетчерской</a:t>
            </a:r>
            <a:r>
              <a:rPr lang="ru-RU" baseline="0" dirty="0" smtClean="0"/>
              <a:t> службы не ведется.</a:t>
            </a:r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0"/>
            <a:r>
              <a:rPr lang="ru-RU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«1С: Учет в управляющих компаниях ЖКХ, ТСЖ и ЖСК» ведется подомовой учет затрат., который реализован с помощью документов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:</a:t>
            </a:r>
            <a:endParaRPr lang="ru-RU" sz="1200" b="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lvl="1">
              <a:buFont typeface="Arial" pitchFamily="34" charset="0"/>
              <a:buChar char="•"/>
            </a:pP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Планирование подомовых затрат, 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Распределение материалов, 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Распределение услуг сторонних организаций.</a:t>
            </a:r>
          </a:p>
          <a:p>
            <a:pPr lvl="0">
              <a:buFont typeface="Arial" pitchFamily="34" charset="0"/>
              <a:buNone/>
            </a:pP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и отчетов: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Подомовые затраты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Таблица подомовых затрат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0" i="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План-фактный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анализ подомовых затрат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0" i="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Анализ подомовых затрат</a:t>
            </a:r>
            <a:endParaRPr lang="ru-RU" sz="1200" b="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«1С: Председатель ТСЖ» данная возможность отсутствует</a:t>
            </a:r>
          </a:p>
          <a:p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Программа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«1С: Учет в управляющих компаниях ЖКХ ,ТСЖ и ЖСК» разработана на базе типовой Бухгалтерии предприятия, поэтому становится возможным ведение полноценного бухгалтерского и налогового учета.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программе «1С: Председатель ТСЖ» все движения по приходу и расходу денежных средств, ТМЦ и услуг выполняются с помощью отдельных документов с использованием упрощенного плана счетов.</a:t>
            </a: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Учет взаиморасчетов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с поставщиками в программе «1С: Учет в управляющих компаниях ЖКХ, ТСЖ и ЖСК» реализован в виде агентской схемы с возможностью расчета вознаграждений, а также в виде купли-продажи услуг. В программе «1С: Председатель ТСЖ» учет взаиморасчетов с поставщиками ведется в виде агентской схемы без возможности расчета вознаграждения.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CE2A8-308F-473D-BEC4-4A1FD8985E09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программе</a:t>
            </a:r>
            <a:r>
              <a:rPr lang="ru-RU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«1С: Учет в управляющих компаниях ЖКХ ,ТСЖ и ЖСК» ведется учет на базе типовой Бухгалтерии предприятия. Поэтому в этой программе ведется учет оборудования, ОС и НМА, учет материальных запасов, торговля, производство, зарплата и управление персоналом.</a:t>
            </a: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36" name="Rectangle 36"/>
          <p:cNvSpPr>
            <a:spLocks noGrp="1" noChangeArrowheads="1"/>
          </p:cNvSpPr>
          <p:nvPr>
            <p:ph type="ctrTitle" sz="quarter"/>
          </p:nvPr>
        </p:nvSpPr>
        <p:spPr>
          <a:xfrm>
            <a:off x="2484438" y="1700213"/>
            <a:ext cx="6264275" cy="2736850"/>
          </a:xfrm>
        </p:spPr>
        <p:txBody>
          <a:bodyPr/>
          <a:lstStyle>
            <a:lvl1pPr algn="ctr">
              <a:defRPr sz="4200">
                <a:solidFill>
                  <a:srgbClr val="CC33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93637" name="Rectangle 3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19350" y="506095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2738" y="44450"/>
            <a:ext cx="2078037" cy="6315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28625" y="44450"/>
            <a:ext cx="6081713" cy="6315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285875"/>
            <a:ext cx="407035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1375" y="1285875"/>
            <a:ext cx="4071938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6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44450"/>
            <a:ext cx="7481887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4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85875"/>
            <a:ext cx="8294688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57" name="Text Box 57"/>
          <p:cNvSpPr txBox="1">
            <a:spLocks noChangeArrowheads="1"/>
          </p:cNvSpPr>
          <p:nvPr/>
        </p:nvSpPr>
        <p:spPr bwMode="auto">
          <a:xfrm>
            <a:off x="8256588" y="6499225"/>
            <a:ext cx="750887" cy="427038"/>
          </a:xfrm>
          <a:prstGeom prst="rect">
            <a:avLst/>
          </a:prstGeom>
          <a:noFill/>
          <a:ln w="444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fld id="{6C2ABFC1-D874-4612-B5FD-0E76C81E9C40}" type="slidenum">
              <a:rPr lang="ru-RU" b="1">
                <a:solidFill>
                  <a:schemeClr val="tx2"/>
                </a:solidFill>
              </a:rPr>
              <a:pPr algn="r">
                <a:defRPr/>
              </a:pPr>
              <a:t>‹#›</a:t>
            </a:fld>
            <a:endParaRPr lang="ru-RU" b="1">
              <a:solidFill>
                <a:schemeClr val="tx2"/>
              </a:solidFill>
            </a:endParaRPr>
          </a:p>
        </p:txBody>
      </p:sp>
      <p:grpSp>
        <p:nvGrpSpPr>
          <p:cNvPr id="1029" name="Group 59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153660" name="Line 60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661" name="Line 61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00" b="1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50000"/>
        </a:spcAft>
        <a:buClr>
          <a:srgbClr val="CC0000"/>
        </a:buClr>
        <a:buSzPct val="60000"/>
        <a:buFont typeface="Wingdings" pitchFamily="2" charset="2"/>
        <a:buChar char="n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30000"/>
        </a:spcAft>
        <a:buClr>
          <a:srgbClr val="CC0000"/>
        </a:buClr>
        <a:buFont typeface="Wingdings" pitchFamily="2" charset="2"/>
        <a:buChar char="§"/>
        <a:defRPr sz="16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CC0000"/>
        </a:buClr>
        <a:buSzPct val="80000"/>
        <a:buFont typeface="Wingdings" pitchFamily="2" charset="2"/>
        <a:buChar char="§"/>
        <a:defRPr sz="1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CC0000"/>
        </a:buClr>
        <a:buFont typeface="Times New Roman" pitchFamily="18" charset="0"/>
        <a:buChar char="▪"/>
        <a:defRPr sz="12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∙"/>
        <a:defRPr sz="1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∙"/>
        <a:defRPr sz="1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∙"/>
        <a:defRPr sz="1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∙"/>
        <a:defRPr sz="1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∙"/>
        <a:defRPr sz="1000">
          <a:solidFill>
            <a:srgbClr val="333333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dgb-soft.r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user/VDGBSOFT" TargetMode="External"/><Relationship Id="rId4" Type="http://schemas.openxmlformats.org/officeDocument/2006/relationships/hyperlink" Target="mailto:clients@vdgb-soft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9350" y="5846763"/>
            <a:ext cx="6400800" cy="966787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5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Компания 1С:ВДГБ</a:t>
            </a:r>
          </a:p>
        </p:txBody>
      </p:sp>
      <p:grpSp>
        <p:nvGrpSpPr>
          <p:cNvPr id="4099" name="Group 18"/>
          <p:cNvGrpSpPr>
            <a:grpSpLocks/>
          </p:cNvGrpSpPr>
          <p:nvPr/>
        </p:nvGrpSpPr>
        <p:grpSpPr bwMode="auto">
          <a:xfrm>
            <a:off x="8823325" y="5291138"/>
            <a:ext cx="7938" cy="1554162"/>
            <a:chOff x="5558" y="0"/>
            <a:chExt cx="5" cy="726"/>
          </a:xfrm>
        </p:grpSpPr>
        <p:sp>
          <p:nvSpPr>
            <p:cNvPr id="4102" name="Line 19"/>
            <p:cNvSpPr>
              <a:spLocks noChangeShapeType="1"/>
            </p:cNvSpPr>
            <p:nvPr/>
          </p:nvSpPr>
          <p:spPr bwMode="auto">
            <a:xfrm>
              <a:off x="5558" y="0"/>
              <a:ext cx="0" cy="726"/>
            </a:xfrm>
            <a:prstGeom prst="line">
              <a:avLst/>
            </a:prstGeom>
            <a:noFill/>
            <a:ln w="6350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4103" name="Line 20"/>
            <p:cNvSpPr>
              <a:spLocks noChangeShapeType="1"/>
            </p:cNvSpPr>
            <p:nvPr/>
          </p:nvSpPr>
          <p:spPr bwMode="auto">
            <a:xfrm>
              <a:off x="5563" y="0"/>
              <a:ext cx="0" cy="726"/>
            </a:xfrm>
            <a:prstGeom prst="line">
              <a:avLst/>
            </a:prstGeom>
            <a:noFill/>
            <a:ln w="12700">
              <a:solidFill>
                <a:srgbClr val="FFFFCC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406831" y="1851660"/>
            <a:ext cx="8355032" cy="281923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 contourW="12700">
              <a:extrusionClr>
                <a:schemeClr val="tx1">
                  <a:lumMod val="90000"/>
                  <a:lumOff val="10000"/>
                </a:schemeClr>
              </a:extrusionClr>
              <a:contourClr>
                <a:schemeClr val="tx1">
                  <a:lumMod val="90000"/>
                  <a:lumOff val="10000"/>
                </a:schemeClr>
              </a:contourClr>
            </a:sp3d>
          </a:bodyPr>
          <a:lstStyle/>
          <a:p>
            <a:pPr>
              <a:defRPr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FF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Отличие программных продуктов </a:t>
            </a:r>
          </a:p>
          <a:p>
            <a:pPr>
              <a:defRPr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FF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"1С: Председатель ТСЖ" и </a:t>
            </a:r>
          </a:p>
          <a:p>
            <a:pPr>
              <a:defRPr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FF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"1С: Учет в управляющих компаниях ЖКХ, ТСЖ и ЖСК"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Учет собственной деятельности ТСЖ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32512" y="1262715"/>
          <a:ext cx="7518400" cy="13517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Ведется упрощенно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Ведется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3" name="Picture 3" descr="C:\Users\nastya\Desktop\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4085" y="2775475"/>
            <a:ext cx="4284259" cy="36748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Создание распределенной информационной базы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 descr="C:\Documents and Settings\USER\Рабочий стол\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9498" y="2904722"/>
            <a:ext cx="6022301" cy="3473232"/>
          </a:xfrm>
          <a:prstGeom prst="rect">
            <a:avLst/>
          </a:prstGeom>
          <a:noFill/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46160" y="1262715"/>
          <a:ext cx="7518400" cy="13517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Невозможно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astya\Desktop\eto_vygod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0376" y="1978926"/>
            <a:ext cx="1351126" cy="1351126"/>
          </a:xfrm>
          <a:prstGeom prst="rect">
            <a:avLst/>
          </a:prstGeom>
          <a:noFill/>
        </p:spPr>
      </p:pic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073650"/>
          </a:xfrm>
        </p:spPr>
        <p:txBody>
          <a:bodyPr/>
          <a:lstStyle/>
          <a:p>
            <a:pPr marL="177800" indent="-177800" algn="just" eaLnBrk="1" hangingPunct="1">
              <a:buNone/>
              <a:defRPr/>
            </a:pPr>
            <a:endParaRPr lang="ru-RU" sz="22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Стоимость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 descr="C:\Users\nastya\Desktop\ban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517" y="3517711"/>
            <a:ext cx="3789527" cy="2842145"/>
          </a:xfrm>
          <a:prstGeom prst="rect">
            <a:avLst/>
          </a:prstGeom>
          <a:noFill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95782" y="1301763"/>
          <a:ext cx="8338782" cy="202765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92574"/>
                <a:gridCol w="3466531"/>
                <a:gridCol w="2879677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Стоимость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Проф</a:t>
                      </a:r>
                      <a:r>
                        <a:rPr lang="ru-RU" baseline="0" dirty="0" smtClean="0"/>
                        <a:t> версия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18 000 руб.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r>
                        <a:rPr lang="ru-RU" baseline="0" dirty="0" smtClean="0"/>
                        <a:t> 800 руб.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Базовая версия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6 000 руб.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3 750 руб.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823325" y="5303838"/>
            <a:ext cx="7938" cy="1554162"/>
            <a:chOff x="5558" y="0"/>
            <a:chExt cx="5" cy="726"/>
          </a:xfrm>
        </p:grpSpPr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5558" y="0"/>
              <a:ext cx="0" cy="726"/>
            </a:xfrm>
            <a:prstGeom prst="line">
              <a:avLst/>
            </a:prstGeom>
            <a:noFill/>
            <a:ln w="6350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>
              <a:off x="5563" y="0"/>
              <a:ext cx="0" cy="726"/>
            </a:xfrm>
            <a:prstGeom prst="line">
              <a:avLst/>
            </a:prstGeom>
            <a:noFill/>
            <a:ln w="12700">
              <a:solidFill>
                <a:srgbClr val="FFFFCC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887538" y="5724525"/>
            <a:ext cx="6964362" cy="747713"/>
            <a:chOff x="1189" y="265"/>
            <a:chExt cx="4387" cy="471"/>
          </a:xfrm>
        </p:grpSpPr>
        <p:sp>
          <p:nvSpPr>
            <p:cNvPr id="21510" name="Text Box 11"/>
            <p:cNvSpPr txBox="1">
              <a:spLocks noChangeArrowheads="1"/>
            </p:cNvSpPr>
            <p:nvPr/>
          </p:nvSpPr>
          <p:spPr bwMode="auto">
            <a:xfrm>
              <a:off x="1348" y="505"/>
              <a:ext cx="4228" cy="231"/>
            </a:xfrm>
            <a:prstGeom prst="rect">
              <a:avLst/>
            </a:prstGeom>
            <a:noFill/>
            <a:ln w="444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ru-RU" b="1" dirty="0">
                  <a:solidFill>
                    <a:schemeClr val="tx2"/>
                  </a:solidFill>
                </a:rPr>
                <a:t>Компания «1С:ВДГБ», </a:t>
              </a:r>
              <a:r>
                <a:rPr lang="ru-RU" b="1" dirty="0" smtClean="0">
                  <a:solidFill>
                    <a:schemeClr val="tx2"/>
                  </a:solidFill>
                </a:rPr>
                <a:t>2011 </a:t>
              </a:r>
              <a:r>
                <a:rPr lang="ru-RU" b="1" dirty="0">
                  <a:solidFill>
                    <a:schemeClr val="tx2"/>
                  </a:solidFill>
                </a:rPr>
                <a:t>г.</a:t>
              </a:r>
            </a:p>
          </p:txBody>
        </p:sp>
        <p:sp>
          <p:nvSpPr>
            <p:cNvPr id="21511" name="Text Box 12"/>
            <p:cNvSpPr txBox="1">
              <a:spLocks noChangeArrowheads="1"/>
            </p:cNvSpPr>
            <p:nvPr/>
          </p:nvSpPr>
          <p:spPr bwMode="auto">
            <a:xfrm>
              <a:off x="1189" y="265"/>
              <a:ext cx="4383" cy="227"/>
            </a:xfrm>
            <a:prstGeom prst="rect">
              <a:avLst/>
            </a:prstGeom>
            <a:noFill/>
            <a:ln w="444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ru-RU" sz="1600">
                <a:solidFill>
                  <a:schemeClr val="tx2"/>
                </a:solidFill>
              </a:endParaRPr>
            </a:p>
          </p:txBody>
        </p:sp>
      </p:grp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323850" y="3381375"/>
            <a:ext cx="8496300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03288" lvl="2" indent="-103188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800" kern="0" dirty="0">
                <a:solidFill>
                  <a:srgbClr val="333333"/>
                </a:solidFill>
                <a:latin typeface="+mn-lt"/>
              </a:rPr>
              <a:t>тел</a:t>
            </a:r>
            <a:r>
              <a:rPr lang="ru-RU" sz="1800" b="1" kern="0" dirty="0">
                <a:solidFill>
                  <a:srgbClr val="333333"/>
                </a:solidFill>
                <a:latin typeface="+mn-lt"/>
              </a:rPr>
              <a:t>.  </a:t>
            </a:r>
            <a:r>
              <a:rPr lang="en-US" sz="1800" b="1" kern="0" dirty="0" smtClean="0">
                <a:solidFill>
                  <a:srgbClr val="333333"/>
                </a:solidFill>
                <a:latin typeface="+mn-lt"/>
              </a:rPr>
              <a:t>+7 (495) 980-25-39, +7</a:t>
            </a:r>
            <a:r>
              <a:rPr lang="ru-RU" sz="1800" b="1" kern="0" dirty="0" smtClean="0">
                <a:solidFill>
                  <a:srgbClr val="333333"/>
                </a:solidFill>
                <a:latin typeface="+mn-lt"/>
              </a:rPr>
              <a:t> </a:t>
            </a:r>
            <a:r>
              <a:rPr lang="ru-RU" sz="1800" b="1" kern="0" dirty="0">
                <a:solidFill>
                  <a:srgbClr val="333333"/>
                </a:solidFill>
                <a:latin typeface="+mn-lt"/>
              </a:rPr>
              <a:t>(836) 230-40-09</a:t>
            </a:r>
          </a:p>
          <a:p>
            <a:pPr marL="903288" lvl="2" indent="-103188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800" kern="0" dirty="0" smtClean="0">
                <a:solidFill>
                  <a:srgbClr val="333333"/>
                </a:solidFill>
                <a:latin typeface="+mn-lt"/>
              </a:rPr>
              <a:t>сайт</a:t>
            </a:r>
            <a:r>
              <a:rPr lang="ru-RU" sz="1800" kern="0" dirty="0">
                <a:solidFill>
                  <a:srgbClr val="333333"/>
                </a:solidFill>
                <a:latin typeface="+mn-lt"/>
              </a:rPr>
              <a:t>: </a:t>
            </a:r>
            <a:r>
              <a:rPr lang="en-US" sz="1800" b="1" kern="0" dirty="0" smtClean="0">
                <a:solidFill>
                  <a:srgbClr val="333333"/>
                </a:solidFill>
                <a:latin typeface="+mn-lt"/>
                <a:hlinkClick r:id="rId3"/>
              </a:rPr>
              <a:t>www.vdgb-soft.ru</a:t>
            </a:r>
            <a:r>
              <a:rPr lang="ru-RU" sz="1800" b="1" kern="0" dirty="0" smtClean="0">
                <a:solidFill>
                  <a:srgbClr val="333333"/>
                </a:solidFill>
                <a:latin typeface="+mn-lt"/>
              </a:rPr>
              <a:t> </a:t>
            </a:r>
            <a:r>
              <a:rPr lang="en-US" sz="1800" b="1" kern="0" dirty="0" smtClean="0">
                <a:solidFill>
                  <a:srgbClr val="333333"/>
                </a:solidFill>
                <a:latin typeface="+mn-lt"/>
              </a:rPr>
              <a:t> </a:t>
            </a:r>
            <a:endParaRPr lang="en-US" sz="1800" b="1" kern="0" dirty="0">
              <a:solidFill>
                <a:srgbClr val="333333"/>
              </a:solidFill>
              <a:latin typeface="+mn-lt"/>
            </a:endParaRPr>
          </a:p>
          <a:p>
            <a:pPr marL="903288" lvl="2" indent="-103188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800" kern="0" dirty="0">
                <a:solidFill>
                  <a:srgbClr val="333333"/>
                </a:solidFill>
                <a:latin typeface="+mn-lt"/>
              </a:rPr>
              <a:t>е-</a:t>
            </a:r>
            <a:r>
              <a:rPr lang="en-US" sz="1800" kern="0" dirty="0">
                <a:solidFill>
                  <a:srgbClr val="333333"/>
                </a:solidFill>
                <a:latin typeface="+mn-lt"/>
              </a:rPr>
              <a:t>mail: </a:t>
            </a:r>
            <a:r>
              <a:rPr lang="en-US" sz="1800" b="1" kern="0" dirty="0" err="1" smtClean="0">
                <a:solidFill>
                  <a:srgbClr val="333333"/>
                </a:solidFill>
                <a:latin typeface="+mn-lt"/>
                <a:hlinkClick r:id="rId4"/>
              </a:rPr>
              <a:t>clients@vdgb</a:t>
            </a:r>
            <a:r>
              <a:rPr lang="ru-RU" sz="1800" b="1" kern="0" dirty="0" smtClean="0">
                <a:solidFill>
                  <a:srgbClr val="333333"/>
                </a:solidFill>
                <a:latin typeface="+mn-lt"/>
                <a:hlinkClick r:id="rId4"/>
              </a:rPr>
              <a:t>-</a:t>
            </a:r>
            <a:r>
              <a:rPr lang="en-US" sz="1800" b="1" kern="0" dirty="0" smtClean="0">
                <a:solidFill>
                  <a:srgbClr val="333333"/>
                </a:solidFill>
                <a:latin typeface="+mn-lt"/>
                <a:hlinkClick r:id="rId4"/>
              </a:rPr>
              <a:t>soft.ru</a:t>
            </a:r>
            <a:r>
              <a:rPr lang="ru-RU" sz="1800" b="1" kern="0" smtClean="0">
                <a:solidFill>
                  <a:srgbClr val="333333"/>
                </a:solidFill>
                <a:latin typeface="+mn-lt"/>
              </a:rPr>
              <a:t> </a:t>
            </a:r>
            <a:endParaRPr lang="en-US" sz="1800" b="1" kern="0" dirty="0">
              <a:solidFill>
                <a:srgbClr val="333333"/>
              </a:solidFill>
              <a:latin typeface="+mn-lt"/>
            </a:endParaRPr>
          </a:p>
          <a:p>
            <a:pPr marL="903288" lvl="2" indent="-103188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800" kern="0" dirty="0" err="1">
                <a:solidFill>
                  <a:srgbClr val="333333"/>
                </a:solidFill>
                <a:latin typeface="+mn-lt"/>
              </a:rPr>
              <a:t>skype</a:t>
            </a:r>
            <a:r>
              <a:rPr lang="en-US" sz="1800" kern="0" dirty="0">
                <a:solidFill>
                  <a:srgbClr val="333333"/>
                </a:solidFill>
                <a:latin typeface="+mn-lt"/>
              </a:rPr>
              <a:t>: </a:t>
            </a:r>
            <a:r>
              <a:rPr lang="en-US" sz="1800" b="1" kern="0" dirty="0" err="1" smtClean="0">
                <a:solidFill>
                  <a:srgbClr val="333333"/>
                </a:solidFill>
                <a:latin typeface="+mn-lt"/>
              </a:rPr>
              <a:t>vdgb_sale</a:t>
            </a:r>
            <a:endParaRPr lang="en-US" sz="1800" b="1" kern="0" dirty="0">
              <a:solidFill>
                <a:srgbClr val="333333"/>
              </a:solidFill>
              <a:latin typeface="+mn-lt"/>
            </a:endParaRPr>
          </a:p>
          <a:p>
            <a:pPr marL="903288" lvl="2" indent="-103188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800" kern="0" dirty="0">
                <a:solidFill>
                  <a:srgbClr val="333333"/>
                </a:solidFill>
                <a:latin typeface="+mn-lt"/>
              </a:rPr>
              <a:t>ICQ: </a:t>
            </a:r>
            <a:r>
              <a:rPr lang="en-US" sz="1800" b="1" kern="0" dirty="0">
                <a:solidFill>
                  <a:srgbClr val="333333"/>
                </a:solidFill>
                <a:latin typeface="+mn-lt"/>
              </a:rPr>
              <a:t>582996416</a:t>
            </a:r>
          </a:p>
          <a:p>
            <a:pPr marL="903288" lvl="2" indent="-103188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800" kern="0" dirty="0" smtClean="0">
                <a:solidFill>
                  <a:srgbClr val="333333"/>
                </a:solidFill>
              </a:rPr>
              <a:t>YouTube</a:t>
            </a:r>
            <a:r>
              <a:rPr lang="en-US" sz="1800" kern="0" dirty="0">
                <a:solidFill>
                  <a:srgbClr val="333333"/>
                </a:solidFill>
              </a:rPr>
              <a:t>: </a:t>
            </a:r>
            <a:r>
              <a:rPr lang="en-US" sz="1800" b="1" kern="0" dirty="0">
                <a:solidFill>
                  <a:srgbClr val="333333"/>
                </a:solidFill>
                <a:hlinkClick r:id="rId5"/>
              </a:rPr>
              <a:t>http://</a:t>
            </a:r>
            <a:r>
              <a:rPr lang="en-US" sz="1800" b="1" kern="0" dirty="0" smtClean="0">
                <a:solidFill>
                  <a:srgbClr val="333333"/>
                </a:solidFill>
                <a:hlinkClick r:id="rId5"/>
              </a:rPr>
              <a:t>www.youtube.com/user/VDGBSOFT</a:t>
            </a:r>
            <a:r>
              <a:rPr lang="en-US" sz="1800" b="1" kern="0" dirty="0" smtClean="0">
                <a:solidFill>
                  <a:srgbClr val="333333"/>
                </a:solidFill>
              </a:rPr>
              <a:t> </a:t>
            </a:r>
            <a:endParaRPr lang="ru-RU" sz="1800" b="1" kern="0" dirty="0">
              <a:solidFill>
                <a:srgbClr val="333333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94113" y="1445783"/>
            <a:ext cx="5199062" cy="191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Благодарим за</a:t>
            </a:r>
            <a:br>
              <a:rPr lang="ru-RU" sz="54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54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внимание!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258888" y="44450"/>
            <a:ext cx="7885112" cy="835025"/>
          </a:xfrm>
          <a:noFill/>
        </p:spPr>
        <p:txBody>
          <a:bodyPr/>
          <a:lstStyle/>
          <a:p>
            <a:r>
              <a:rPr lang="ru-RU" dirty="0" smtClean="0">
                <a:ea typeface="Calibri" pitchFamily="34" charset="0"/>
                <a:cs typeface="Times New Roman" pitchFamily="18" charset="0"/>
              </a:rPr>
              <a:t>1С:Председатель ТСЖ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073650"/>
          </a:xfrm>
        </p:spPr>
        <p:txBody>
          <a:bodyPr/>
          <a:lstStyle/>
          <a:p>
            <a:pPr marL="177800" indent="-177800" algn="just" eaLnBrk="1" hangingPunct="1">
              <a:defRPr/>
            </a:pPr>
            <a:endParaRPr lang="ru-RU" sz="22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476250" y="1420813"/>
            <a:ext cx="84963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marR="0" lvl="0" indent="-1778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ru-RU" sz="2200" dirty="0" smtClean="0"/>
              <a:t>1С:Председатель ТСЖ – специальная программа для ТСЖ, облегченная и упрощенная до такой степени, что в ней сможет работать ТСЖ даже из 1-2 человек.</a:t>
            </a:r>
          </a:p>
          <a:p>
            <a:pPr marL="177800" marR="0" lvl="0" indent="-1778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ru-RU" sz="2200" dirty="0" smtClean="0"/>
              <a:t>Преимущества:</a:t>
            </a:r>
          </a:p>
          <a:p>
            <a:pPr marL="635000" lvl="1" indent="-177800" algn="just" eaLnBrk="1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dirty="0" smtClean="0"/>
              <a:t>Упрощенный финансовый учет;</a:t>
            </a:r>
          </a:p>
          <a:p>
            <a:pPr marL="635000" lvl="1" indent="-177800" algn="just" eaLnBrk="1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dirty="0" smtClean="0"/>
              <a:t>Упрощенный материальный учет;</a:t>
            </a:r>
          </a:p>
          <a:p>
            <a:pPr marL="635000" lvl="1" indent="-177800" algn="just" eaLnBrk="1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dirty="0" smtClean="0"/>
              <a:t>Полноценный расчет квартплаты;</a:t>
            </a:r>
          </a:p>
          <a:p>
            <a:pPr marL="635000" lvl="1" indent="-177800" algn="just" eaLnBrk="1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/>
            </a:pPr>
            <a:r>
              <a:rPr lang="ru-RU" dirty="0" smtClean="0"/>
              <a:t>Специальные отчеты для ТСЖ</a:t>
            </a:r>
          </a:p>
          <a:p>
            <a:pPr marL="635000" lvl="1" indent="-177800" algn="just" eaLnBrk="1" hangingPunct="1">
              <a:lnSpc>
                <a:spcPct val="90000"/>
              </a:lnSpc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defRPr/>
            </a:pPr>
            <a:r>
              <a:rPr lang="ru-RU" dirty="0" smtClean="0"/>
              <a:t> и председателей ТСЖ. </a:t>
            </a:r>
          </a:p>
          <a:p>
            <a:pPr marL="577850" marR="0" lvl="1" indent="-1778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rgbClr val="CC0000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</a:endParaRPr>
          </a:p>
          <a:p>
            <a:pPr marL="577850" marR="0" lvl="1" indent="-1778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rgbClr val="CC0000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3" name="Picture 2" descr="C:\Users\nastya\Desktop\residential-locksmit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6359" y="2784570"/>
            <a:ext cx="3602497" cy="300208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258888" y="44450"/>
            <a:ext cx="7885112" cy="835025"/>
          </a:xfrm>
          <a:noFill/>
        </p:spPr>
        <p:txBody>
          <a:bodyPr/>
          <a:lstStyle/>
          <a:p>
            <a:r>
              <a:rPr lang="ru-RU" dirty="0" smtClean="0">
                <a:ea typeface="Calibri" pitchFamily="34" charset="0"/>
                <a:cs typeface="Times New Roman" pitchFamily="18" charset="0"/>
              </a:rPr>
              <a:t>Учет собственности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073650"/>
          </a:xfrm>
        </p:spPr>
        <p:txBody>
          <a:bodyPr/>
          <a:lstStyle/>
          <a:p>
            <a:pPr marL="177800" indent="-177800" algn="just" eaLnBrk="1" hangingPunct="1">
              <a:defRPr/>
            </a:pPr>
            <a:endParaRPr lang="ru-RU" sz="22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12228" y="1265997"/>
          <a:ext cx="7518400" cy="13517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Упрощенный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Полный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Полный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Documents and Settings\USER\Рабочий стол\Новая папка\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963" y="2919102"/>
            <a:ext cx="5930117" cy="34461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18864" y="1271067"/>
          <a:ext cx="7518400" cy="13517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dirty="0" smtClean="0"/>
                        <a:t>Ведется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Ведется упрощенно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Работа с должниками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4" descr="C:\Documents and Settings\USER\Рабочий стол\4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921" y="3070746"/>
            <a:ext cx="7466913" cy="31331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073650"/>
          </a:xfrm>
        </p:spPr>
        <p:txBody>
          <a:bodyPr/>
          <a:lstStyle/>
          <a:p>
            <a:pPr marL="577850" lvl="1" indent="-177800" eaLnBrk="1" hangingPunct="1">
              <a:buNone/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Аварийно-диспетчерская служба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18864" y="1262715"/>
          <a:ext cx="7518400" cy="13517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Реализован</a:t>
                      </a:r>
                      <a:r>
                        <a:rPr lang="ru-RU" baseline="0" dirty="0" smtClean="0"/>
                        <a:t> отдельный блок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ведется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077" name="Picture 5" descr="C:\Documents and Settings\USER\Рабочий стол\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3786" y="3057924"/>
            <a:ext cx="6921099" cy="3247341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073650"/>
          </a:xfrm>
        </p:spPr>
        <p:txBody>
          <a:bodyPr/>
          <a:lstStyle/>
          <a:p>
            <a:pPr marL="577850" lvl="1" indent="-177800" eaLnBrk="1" hangingPunct="1">
              <a:buNone/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Подомовой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 учет затрат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9" name="Picture 3" descr="C:\Documents and Settings\USER\Рабочий стол\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8300" y="3033166"/>
            <a:ext cx="6691449" cy="3263317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32512" y="1262715"/>
          <a:ext cx="7518400" cy="13517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Реализован</a:t>
                      </a:r>
                      <a:r>
                        <a:rPr lang="ru-RU" baseline="0" dirty="0" smtClean="0"/>
                        <a:t> отдельный блок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ведется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073650"/>
          </a:xfrm>
        </p:spPr>
        <p:txBody>
          <a:bodyPr/>
          <a:lstStyle/>
          <a:p>
            <a:pPr marL="577850" lvl="1" indent="-177800" eaLnBrk="1" hangingPunct="1">
              <a:defRPr/>
            </a:pPr>
            <a:endParaRPr lang="ru-RU" sz="20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Бухгалтерский и налоговый учет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32512" y="1262715"/>
          <a:ext cx="7518400" cy="159028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Ведется 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полноценный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бухгалтерский и налоговый учет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Ведется </a:t>
                      </a:r>
                      <a:r>
                        <a:rPr lang="ru-RU" b="1" i="1" dirty="0" smtClean="0"/>
                        <a:t>упрощенный</a:t>
                      </a:r>
                      <a:r>
                        <a:rPr lang="ru-RU" dirty="0" smtClean="0"/>
                        <a:t> учет без традиционного плана счетов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 descr="C:\Users\nastya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6813" y="3261817"/>
            <a:ext cx="4063697" cy="325008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Учет взаиморасчетов с поставщиками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05219" y="1262715"/>
          <a:ext cx="7764061" cy="159028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7032"/>
                <a:gridCol w="3697029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Агентская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схема с возможностью расчета вознаграждения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Купля-продажа услуг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Агентская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схема без возможности расчета вознаграждения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C:\Users\nastya\Desktop\СКРИНЫ\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3006" y="3207688"/>
            <a:ext cx="6332561" cy="307412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073650"/>
          </a:xfrm>
        </p:spPr>
        <p:txBody>
          <a:bodyPr/>
          <a:lstStyle/>
          <a:p>
            <a:pPr marL="177800" indent="-177800" algn="just" eaLnBrk="1" hangingPunct="1">
              <a:defRPr/>
            </a:pPr>
            <a:r>
              <a:rPr lang="ru-RU" sz="2200" dirty="0" smtClean="0"/>
              <a:t>Учет оборудования, основных средств и нематериальных активов</a:t>
            </a:r>
          </a:p>
          <a:p>
            <a:pPr marL="177800" indent="-177800" algn="just">
              <a:defRPr/>
            </a:pPr>
            <a:r>
              <a:rPr lang="ru-RU" sz="2200" dirty="0" smtClean="0"/>
              <a:t>Учет материальных запасов</a:t>
            </a:r>
          </a:p>
          <a:p>
            <a:pPr marL="177800" indent="-177800" algn="just">
              <a:defRPr/>
            </a:pPr>
            <a:r>
              <a:rPr lang="ru-RU" sz="2200" dirty="0" smtClean="0"/>
              <a:t>Торговля</a:t>
            </a:r>
          </a:p>
          <a:p>
            <a:pPr marL="177800" lvl="1" indent="-177800" algn="just">
              <a:spcAft>
                <a:spcPct val="50000"/>
              </a:spcAft>
              <a:buSzPct val="60000"/>
              <a:buFont typeface="Wingdings" pitchFamily="2" charset="2"/>
              <a:buChar char="n"/>
              <a:defRPr/>
            </a:pPr>
            <a:r>
              <a:rPr lang="ru-RU" sz="2000" dirty="0" smtClean="0"/>
              <a:t>Производство</a:t>
            </a:r>
          </a:p>
          <a:p>
            <a:pPr marL="177800" lvl="1" indent="-177800" algn="just">
              <a:spcAft>
                <a:spcPct val="50000"/>
              </a:spcAft>
              <a:buSzPct val="60000"/>
              <a:buFont typeface="Wingdings" pitchFamily="2" charset="2"/>
              <a:buChar char="n"/>
              <a:defRPr/>
            </a:pPr>
            <a:r>
              <a:rPr lang="ru-RU" sz="2000" dirty="0" smtClean="0"/>
              <a:t>Зарплата и управление персоналом</a:t>
            </a:r>
          </a:p>
          <a:p>
            <a:pPr marL="177800" indent="-177800" algn="just" eaLnBrk="1" hangingPunct="1">
              <a:defRPr/>
            </a:pPr>
            <a:endParaRPr lang="ru-RU" sz="2200" dirty="0" smtClean="0"/>
          </a:p>
          <a:p>
            <a:pPr marL="577850" lvl="1" indent="-177800" eaLnBrk="1" hangingPunct="1">
              <a:defRPr/>
            </a:pPr>
            <a:endParaRPr lang="ru-RU" sz="2000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8388" y="-1588"/>
            <a:ext cx="9525" cy="763588"/>
            <a:chOff x="693" y="-1"/>
            <a:chExt cx="6" cy="481"/>
          </a:xfrm>
        </p:grpSpPr>
        <p:sp>
          <p:nvSpPr>
            <p:cNvPr id="8198" name="Line 7"/>
            <p:cNvSpPr>
              <a:spLocks noChangeShapeType="1"/>
            </p:cNvSpPr>
            <p:nvPr/>
          </p:nvSpPr>
          <p:spPr bwMode="auto">
            <a:xfrm>
              <a:off x="693" y="-1"/>
              <a:ext cx="0" cy="48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99" y="-1"/>
              <a:ext cx="0" cy="4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258888" y="44450"/>
            <a:ext cx="788511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Calibri" pitchFamily="34" charset="0"/>
                <a:cs typeface="Times New Roman" pitchFamily="18" charset="0"/>
              </a:rPr>
              <a:t>Отличие программных продуктов "1С: Председатель ТСЖ" и "1С: Учет в управляющих компаниях ЖКХ, ТСЖ и ЖСК"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34755" y="4360891"/>
          <a:ext cx="7518400" cy="13517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56759"/>
                <a:gridCol w="3461641"/>
              </a:tblGrid>
              <a:tr h="67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Учет в управляющих компаниях ЖКХ, ТСЖ и ЖСК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1С: Председатель</a:t>
                      </a:r>
                      <a:r>
                        <a:rPr lang="ru-RU" baseline="0" dirty="0" smtClean="0"/>
                        <a:t> ТСЖ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</a:tr>
              <a:tr h="675884">
                <a:tc>
                  <a:txBody>
                    <a:bodyPr/>
                    <a:lstStyle/>
                    <a:p>
                      <a:r>
                        <a:rPr lang="ru-RU" dirty="0" smtClean="0"/>
                        <a:t>Ведется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Ведется упрощенно</a:t>
                      </a:r>
                      <a:endParaRPr lang="ru-RU" dirty="0"/>
                    </a:p>
                  </a:txBody>
                  <a:tcPr>
                    <a:solidFill>
                      <a:srgbClr val="FDF4D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0909_шаблон 1">
      <a:dk1>
        <a:srgbClr val="5F0000"/>
      </a:dk1>
      <a:lt1>
        <a:srgbClr val="FFFFFF"/>
      </a:lt1>
      <a:dk2>
        <a:srgbClr val="CC3300"/>
      </a:dk2>
      <a:lt2>
        <a:srgbClr val="808080"/>
      </a:lt2>
      <a:accent1>
        <a:srgbClr val="F9E383"/>
      </a:accent1>
      <a:accent2>
        <a:srgbClr val="369900"/>
      </a:accent2>
      <a:accent3>
        <a:srgbClr val="FFFFFF"/>
      </a:accent3>
      <a:accent4>
        <a:srgbClr val="500000"/>
      </a:accent4>
      <a:accent5>
        <a:srgbClr val="FBEFC1"/>
      </a:accent5>
      <a:accent6>
        <a:srgbClr val="308A00"/>
      </a:accent6>
      <a:hlink>
        <a:srgbClr val="0033CC"/>
      </a:hlink>
      <a:folHlink>
        <a:srgbClr val="CC3300"/>
      </a:folHlink>
    </a:clrScheme>
    <a:fontScheme name="0909_шабло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9E383">
            <a:alpha val="50000"/>
          </a:srgbClr>
        </a:solidFill>
        <a:ln w="44450" cap="flat" cmpd="sng" algn="ctr">
          <a:solidFill>
            <a:srgbClr val="CC33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9E383">
            <a:alpha val="50000"/>
          </a:srgbClr>
        </a:solidFill>
        <a:ln w="44450" cap="flat" cmpd="sng" algn="ctr">
          <a:solidFill>
            <a:srgbClr val="CC33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909_шаблон 1">
        <a:dk1>
          <a:srgbClr val="5F0000"/>
        </a:dk1>
        <a:lt1>
          <a:srgbClr val="FFFFFF"/>
        </a:lt1>
        <a:dk2>
          <a:srgbClr val="CC3300"/>
        </a:dk2>
        <a:lt2>
          <a:srgbClr val="808080"/>
        </a:lt2>
        <a:accent1>
          <a:srgbClr val="F9E383"/>
        </a:accent1>
        <a:accent2>
          <a:srgbClr val="369900"/>
        </a:accent2>
        <a:accent3>
          <a:srgbClr val="FFFFFF"/>
        </a:accent3>
        <a:accent4>
          <a:srgbClr val="500000"/>
        </a:accent4>
        <a:accent5>
          <a:srgbClr val="FBEFC1"/>
        </a:accent5>
        <a:accent6>
          <a:srgbClr val="308A00"/>
        </a:accent6>
        <a:hlink>
          <a:srgbClr val="0033CC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7310</TotalTime>
  <Words>1130</Words>
  <Application>Microsoft Office PowerPoint</Application>
  <PresentationFormat>Экран (4:3)</PresentationFormat>
  <Paragraphs>141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default</vt:lpstr>
      <vt:lpstr>Слайд 1</vt:lpstr>
      <vt:lpstr>1С:Председатель ТСЖ</vt:lpstr>
      <vt:lpstr>Учет собственности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Manager>Нестеров А.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1С:Предприятие 8</dc:subject>
  <dc:creator>User</dc:creator>
  <cp:keywords>1С УПП Предприятие ERP</cp:keywords>
  <dc:description>Обзор 1С:Управление производственным предприятием, редакция 1.3 на платформе 1С:Предприятие 8.2</dc:description>
  <cp:lastModifiedBy>krasnov</cp:lastModifiedBy>
  <cp:revision>359</cp:revision>
  <dcterms:created xsi:type="dcterms:W3CDTF">2011-04-07T11:41:04Z</dcterms:created>
  <dcterms:modified xsi:type="dcterms:W3CDTF">2011-12-13T06:16:11Z</dcterms:modified>
  <cp:category>1С:Предприятие 8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00080074430000000000010242200207f800050004a000</vt:lpwstr>
  </property>
</Properties>
</file>