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38"/>
  </p:notesMasterIdLst>
  <p:handoutMasterIdLst>
    <p:handoutMasterId r:id="rId39"/>
  </p:handoutMasterIdLst>
  <p:sldIdLst>
    <p:sldId id="571" r:id="rId2"/>
    <p:sldId id="572" r:id="rId3"/>
    <p:sldId id="600" r:id="rId4"/>
    <p:sldId id="601" r:id="rId5"/>
    <p:sldId id="602" r:id="rId6"/>
    <p:sldId id="603" r:id="rId7"/>
    <p:sldId id="604" r:id="rId8"/>
    <p:sldId id="605" r:id="rId9"/>
    <p:sldId id="606" r:id="rId10"/>
    <p:sldId id="573" r:id="rId11"/>
    <p:sldId id="574" r:id="rId12"/>
    <p:sldId id="575" r:id="rId13"/>
    <p:sldId id="592" r:id="rId14"/>
    <p:sldId id="593" r:id="rId15"/>
    <p:sldId id="594" r:id="rId16"/>
    <p:sldId id="595" r:id="rId17"/>
    <p:sldId id="596" r:id="rId18"/>
    <p:sldId id="597" r:id="rId19"/>
    <p:sldId id="598" r:id="rId20"/>
    <p:sldId id="587" r:id="rId21"/>
    <p:sldId id="585" r:id="rId22"/>
    <p:sldId id="586" r:id="rId23"/>
    <p:sldId id="599" r:id="rId24"/>
    <p:sldId id="455" r:id="rId25"/>
    <p:sldId id="563" r:id="rId26"/>
    <p:sldId id="569" r:id="rId27"/>
    <p:sldId id="564" r:id="rId28"/>
    <p:sldId id="565" r:id="rId29"/>
    <p:sldId id="566" r:id="rId30"/>
    <p:sldId id="558" r:id="rId31"/>
    <p:sldId id="562" r:id="rId32"/>
    <p:sldId id="567" r:id="rId33"/>
    <p:sldId id="561" r:id="rId34"/>
    <p:sldId id="568" r:id="rId35"/>
    <p:sldId id="570" r:id="rId36"/>
    <p:sldId id="591" r:id="rId3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5F0000"/>
    <a:srgbClr val="000000"/>
    <a:srgbClr val="FFEFE7"/>
    <a:srgbClr val="FFDECB"/>
    <a:srgbClr val="FF9900"/>
    <a:srgbClr val="44A1AE"/>
    <a:srgbClr val="3F97A3"/>
    <a:srgbClr val="292929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01" autoAdjust="0"/>
    <p:restoredTop sz="64713" autoAdjust="0"/>
  </p:normalViewPr>
  <p:slideViewPr>
    <p:cSldViewPr snapToGrid="0">
      <p:cViewPr varScale="1">
        <p:scale>
          <a:sx n="72" d="100"/>
          <a:sy n="72" d="100"/>
        </p:scale>
        <p:origin x="-10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2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DBE9F37-386F-49EB-8B6F-19210F527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1D8AFAA-CD9B-4BDF-8686-9EAB16596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baseline="0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C32820-CAD8-4016-9EC1-9C848FA60618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3ECC3-F946-44C8-85F7-D6B0DACFFDFC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Компания ВДГБ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помогает</a:t>
            </a:r>
            <a:r>
              <a:rPr lang="ru-RU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предприятиям ЖКХ избежать этой стадии, и стать более прибыльными и оперативными с помощью интернет – решения ВДГБ: Сайт управляющей компании ЖКХ, ТСЖ и ЖСК. Так как продукт типовой и постоянно развивается, функционал уже продуман на опыте множества компаний, имеется даже готовый дизайн в нескольких вариантах,</a:t>
            </a:r>
            <a:r>
              <a:rPr lang="ru-RU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решение специально предназначено для ТСЖ и Управляющих компаний ЖКХ.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9CE2A8-308F-473D-BEC4-4A1FD8985E09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/>
            <a:r>
              <a:rPr lang="ru-RU" sz="1800" b="1" dirty="0" smtClean="0">
                <a:solidFill>
                  <a:srgbClr val="5B0917"/>
                </a:solidFill>
              </a:rPr>
              <a:t>Вы легко сможете стать более открытыми, вас гораздо легче будет найти. Вы сможете разгрузить свои</a:t>
            </a:r>
            <a:r>
              <a:rPr lang="ru-RU" sz="1800" b="1" baseline="0" dirty="0" smtClean="0">
                <a:solidFill>
                  <a:srgbClr val="5B0917"/>
                </a:solidFill>
              </a:rPr>
              <a:t> службы от постоянной рутины по предоставлению различных </a:t>
            </a:r>
            <a:r>
              <a:rPr lang="ru-RU" sz="1800" b="1" baseline="0" dirty="0" err="1" smtClean="0">
                <a:solidFill>
                  <a:srgbClr val="5B0917"/>
                </a:solidFill>
              </a:rPr>
              <a:t>документов:</a:t>
            </a:r>
            <a:r>
              <a:rPr lang="ru-RU" sz="1800" dirty="0" err="1" smtClean="0">
                <a:solidFill>
                  <a:srgbClr val="5B0917"/>
                </a:solidFill>
              </a:rPr>
              <a:t>Протоколы</a:t>
            </a:r>
            <a:r>
              <a:rPr lang="ru-RU" sz="1800" dirty="0" smtClean="0">
                <a:solidFill>
                  <a:srgbClr val="5B0917"/>
                </a:solidFill>
              </a:rPr>
              <a:t> собраний, Информация о тарифах,</a:t>
            </a:r>
            <a:r>
              <a:rPr lang="ru-RU" sz="1800" baseline="0" dirty="0" smtClean="0">
                <a:solidFill>
                  <a:srgbClr val="5B0917"/>
                </a:solidFill>
              </a:rPr>
              <a:t> </a:t>
            </a:r>
            <a:r>
              <a:rPr lang="ru-RU" sz="1800" dirty="0" smtClean="0">
                <a:solidFill>
                  <a:srgbClr val="5B0917"/>
                </a:solidFill>
              </a:rPr>
              <a:t>Уставные документы,</a:t>
            </a:r>
            <a:r>
              <a:rPr lang="ru-RU" sz="1800" baseline="0" dirty="0" smtClean="0">
                <a:solidFill>
                  <a:srgbClr val="5B0917"/>
                </a:solidFill>
              </a:rPr>
              <a:t> </a:t>
            </a:r>
            <a:r>
              <a:rPr lang="ru-RU" sz="1800" dirty="0" smtClean="0">
                <a:solidFill>
                  <a:srgbClr val="5B0917"/>
                </a:solidFill>
              </a:rPr>
              <a:t>Контактная информация о поставщиках услуг,</a:t>
            </a:r>
            <a:r>
              <a:rPr lang="ru-RU" sz="1800" baseline="0" dirty="0" smtClean="0">
                <a:solidFill>
                  <a:srgbClr val="5B0917"/>
                </a:solidFill>
              </a:rPr>
              <a:t> </a:t>
            </a:r>
            <a:r>
              <a:rPr lang="ru-RU" sz="1800" dirty="0" smtClean="0">
                <a:solidFill>
                  <a:srgbClr val="5B0917"/>
                </a:solidFill>
              </a:rPr>
              <a:t>Смету расходов ТСЖ. </a:t>
            </a:r>
            <a:r>
              <a:rPr lang="ru-RU" sz="1800" i="1" dirty="0" err="1" smtClean="0">
                <a:solidFill>
                  <a:srgbClr val="5B0917"/>
                </a:solidFill>
              </a:rPr>
              <a:t>Обзвонку</a:t>
            </a:r>
            <a:r>
              <a:rPr lang="ru-RU" sz="1800" i="1" dirty="0" smtClean="0">
                <a:solidFill>
                  <a:srgbClr val="5B0917"/>
                </a:solidFill>
              </a:rPr>
              <a:t> и расклейку объявлений и разъяснений различного рода можно легко заменить на  </a:t>
            </a:r>
            <a:r>
              <a:rPr lang="ru-RU" sz="1800" dirty="0" smtClean="0">
                <a:solidFill>
                  <a:srgbClr val="5B0917"/>
                </a:solidFill>
              </a:rPr>
              <a:t>Публикацию Новостей, статей и прочих документов любого  содержания на сайте и подкрепить рассылкой по электронной почте. 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4D7132-D0D6-400C-9B34-8FD988CA6745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b="1" dirty="0" smtClean="0"/>
              <a:t>Преимущество сайта в том, что каждому жильцу выделяется отдельный кабинет/</a:t>
            </a:r>
            <a:r>
              <a:rPr lang="ru-RU" b="1" dirty="0" err="1" smtClean="0"/>
              <a:t>аккаунт</a:t>
            </a:r>
            <a:r>
              <a:rPr lang="ru-RU" b="1" dirty="0" smtClean="0"/>
              <a:t>, где он может получить личную информацию</a:t>
            </a:r>
            <a:r>
              <a:rPr lang="en-US" b="1" dirty="0" smtClean="0"/>
              <a:t>.</a:t>
            </a:r>
            <a:r>
              <a:rPr lang="en-US" b="1" baseline="0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Перейти к личному кабинету можно через любой раздел сайта. </a:t>
            </a:r>
            <a:endParaRPr lang="en-US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В личном кабинете мы можем: </a:t>
            </a:r>
          </a:p>
          <a:p>
            <a:pPr lvl="1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Получить и распечатать, не выходя из квартиры, квитанцию на оплату коммунальных услуг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4D7132-D0D6-400C-9B34-8FD988CA6745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Есть также дополнительный раздел, где каждый жилец или владелец того или иного помещения может просмотреть индивидуальную информацию, характеризующую взаиморасчеты этого жильца с Вашей управляющей компанией или с Вашим ТСЖ, просмотреть баланс платежей и задолженность. </a:t>
            </a:r>
            <a:endParaRPr lang="en-US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4D7132-D0D6-400C-9B34-8FD988CA6745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Очень удобен механизм ввода показаний счетчиков, то есть жилец может внести показания счетчика прямо на сайте, а управляющая компания или ТСЖ нажатием кнопки может загрузить эти показания в свою расчетную программу, например, в программу ВДГБ Учет в управляющих компаниях ЖКХ, ТСЖ, ЖСК. (</a:t>
            </a:r>
            <a:r>
              <a:rPr lang="ru-RU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В режиме администрирования через меню «Сервисы – ТСЖ – Счетчики - История»  можно произвести корректировку показаний счетчиков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4D7132-D0D6-400C-9B34-8FD988CA6745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b="1" dirty="0" smtClean="0"/>
              <a:t>Ваши жильцы непременно оценят систему </a:t>
            </a:r>
            <a:r>
              <a:rPr lang="ru-RU" b="1" dirty="0" err="1" smtClean="0"/>
              <a:t>онлайн</a:t>
            </a:r>
            <a:r>
              <a:rPr lang="ru-RU" b="1" dirty="0" smtClean="0"/>
              <a:t> взаимодействия с аварийно диспетчерской службой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Любой жилец может оставить заявку для УК по какому то происшествий или событий, например, течет кран, что то сломалось, либо еще какое то другое событие.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Диспетчер Аварийно- диспетчерской службы заходит под другим логином и попадает в окно работы с заявками, здесь доступны различные фильтры, видны статусы заявок, принята ли, выполнена ли, передана на исполнение или она совершенно новая и еще не обработана. И соответственно переназначить ту или иную заявку, назначить исполнителя или занести информацию о ее завершении.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Также через сайт доступен режим работы в режиме подрядной организации, то есть часть услуг УК или ТСЖ может выполнять не самостоятельно, а передавать их на подряд другим организациям. Каждой из этих организаций можно выделить определенные логин и пароль на этом сайте, где они могут получать заявки и отчитываться об их отработке.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Доступен</a:t>
            </a:r>
            <a:r>
              <a:rPr lang="ru-RU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экспорт заявок в 1С или другую систему в формате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XML.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4D7132-D0D6-400C-9B34-8FD988CA6745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Раздел обратной связи (закладка в личном кабинете: написать в книгу жалоб и предложений), где любой жилец может задать вопрос или направить обращение Управлению и получить ответ на сайте  или по электронной почте. </a:t>
            </a:r>
            <a:endParaRPr lang="en-US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ru-RU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В режиме администрирования – в разделе «</a:t>
            </a:r>
            <a:r>
              <a:rPr lang="ru-RU" sz="1200" i="1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контент</a:t>
            </a:r>
            <a:r>
              <a:rPr lang="ru-RU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» далее «сервисы – вопрос – ответ » можно редактировать вопросы и ответы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4D7132-D0D6-400C-9B34-8FD988CA6745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Принять участие в голосовании по вопросам деятельности ТСЖ</a:t>
            </a:r>
            <a:r>
              <a:rPr lang="ru-RU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и просмотреть результаты голосования.</a:t>
            </a:r>
            <a:endParaRPr lang="ru-RU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4D7132-D0D6-400C-9B34-8FD988CA6745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Оплатить услуги ЖКХ на сайте  при помощи электронных платежных систем. Можно настроить оплату  через электронные деньги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WebMoney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Yandex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деньги, через Сбербанк, через кредитные карты и прочие системы оплаты. (</a:t>
            </a:r>
            <a:r>
              <a:rPr lang="ru-RU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В режиме администрирования – в разделе сервисы – ТСЖ Оплата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4D7132-D0D6-400C-9B34-8FD988CA6745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Разместить частное объявление. (</a:t>
            </a:r>
            <a:r>
              <a:rPr lang="ru-RU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В режиме администрирования в разделе </a:t>
            </a:r>
            <a:r>
              <a:rPr lang="ru-RU" sz="1200" i="1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контент</a:t>
            </a:r>
            <a:r>
              <a:rPr lang="ru-RU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– сервисы - объявления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581983-2D8A-416A-BD4A-A2D5649B2102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Сегодня современное предприятие ЖКХ или ТСЖ постоянно сталкивается с рядом проблем: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Во-первых, это Высокий уровень долгов от населения и их медленный возврат – Это в свою очередь  сильно тормозит развитие любого ТСЖ или предприятия ЖКХ.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Конечно это и Низкий уровень коммуникаций, малая доступность для получателей услуг – Зачастую люди плохо информированы о различных услугах и нормативных документах, Поэтому они в свою очередь перегружают  соответствующими вопросами различные и без того занятые службы предприятия ЖКХ.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Далее это  Низкая скорость по решению оперативных вопросов от населения – получателю услуг,  бывает не виден прогресс в решении их вопросов, А именно на какой стадии он находится, будь то запрос документов или заявка в аварийно диспетчерскую службу.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Все это Неиспользуемые возможности для получения дополнительной прибыли – А Интернет хранит в себе множество таких возможностей по получению дополнительной прибыли любому ТСЖ или ЖКХ. Негативное отношение населения – это как раз результат от скапливания в кучу всех этих проблем. 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74DEA7-C677-473A-82C5-377B4869E410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b="1" dirty="0" smtClean="0"/>
              <a:t>Конечно же одной из самых удобных функций для любого ТСЖ или Управляющей компании ЖКХ, это избавление от рутины по занесению показаний счетчиков с квитанций в систему расчета коммунальных платежей.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b="1" dirty="0" smtClean="0"/>
              <a:t>Сайт содержит следующие функции</a:t>
            </a:r>
          </a:p>
          <a:p>
            <a:pPr lvl="1" algn="just" eaLnBrk="1" hangingPunct="1">
              <a:spcBef>
                <a:spcPct val="50000"/>
              </a:spcBef>
              <a:spcAft>
                <a:spcPct val="20000"/>
              </a:spcAft>
            </a:pPr>
            <a:r>
              <a:rPr lang="ru-RU" sz="1800" dirty="0" smtClean="0">
                <a:solidFill>
                  <a:srgbClr val="5B0917"/>
                </a:solidFill>
              </a:rPr>
              <a:t>Выгрузка введенных жильцами показаний счетчиков из сайта в информационную систему компании. В том числе в программу </a:t>
            </a:r>
            <a:r>
              <a:rPr lang="ru-RU" sz="1800" dirty="0" err="1" smtClean="0">
                <a:solidFill>
                  <a:srgbClr val="5B0917"/>
                </a:solidFill>
              </a:rPr>
              <a:t>программу</a:t>
            </a:r>
            <a:r>
              <a:rPr lang="ru-RU" sz="1800" dirty="0" smtClean="0">
                <a:solidFill>
                  <a:srgbClr val="5B0917"/>
                </a:solidFill>
              </a:rPr>
              <a:t> «ВДГБ: Учет в управляющих компаниях ЖКХ, ТСЖ и ЖСК» </a:t>
            </a:r>
          </a:p>
          <a:p>
            <a:pPr lvl="1" algn="just" eaLnBrk="1" hangingPunct="1">
              <a:spcAft>
                <a:spcPct val="20000"/>
              </a:spcAft>
            </a:pPr>
            <a:r>
              <a:rPr lang="ru-RU" sz="1800" dirty="0" smtClean="0">
                <a:solidFill>
                  <a:srgbClr val="5B0917"/>
                </a:solidFill>
              </a:rPr>
              <a:t>Загрузка на сайт информации о начислениях произведенных пользователями из информационной системы. </a:t>
            </a:r>
          </a:p>
          <a:p>
            <a:pPr lvl="1" algn="just" eaLnBrk="1" hangingPunct="1">
              <a:spcAft>
                <a:spcPct val="20000"/>
              </a:spcAft>
            </a:pPr>
            <a:r>
              <a:rPr lang="ru-RU" sz="1800" dirty="0" smtClean="0">
                <a:solidFill>
                  <a:srgbClr val="5B0917"/>
                </a:solidFill>
              </a:rPr>
              <a:t>Интеграция с другими учетными системами посредством обмена файлами в формате XML</a:t>
            </a:r>
            <a:r>
              <a:rPr lang="en-US" sz="1800" dirty="0" smtClean="0">
                <a:solidFill>
                  <a:srgbClr val="5B0917"/>
                </a:solidFill>
              </a:rPr>
              <a:t>,</a:t>
            </a:r>
            <a:r>
              <a:rPr lang="en-US" sz="1800" baseline="0" dirty="0" smtClean="0">
                <a:solidFill>
                  <a:srgbClr val="5B0917"/>
                </a:solidFill>
              </a:rPr>
              <a:t> CSV</a:t>
            </a:r>
            <a:endParaRPr lang="ru-RU" sz="1800" dirty="0" smtClean="0">
              <a:solidFill>
                <a:srgbClr val="5B0917"/>
              </a:solidFill>
            </a:endParaRP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D9CAA-87F3-4D2C-936E-1FAA3A09DEC4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b="1" dirty="0" smtClean="0"/>
              <a:t>Судебные разбирательства могут принести достаточный эффект, но на самом деле, никому не нужна эта рутина, и дополнительные расходы, вы можете в большинстве случаев легко не допустить даже возникновения долга</a:t>
            </a:r>
          </a:p>
          <a:p>
            <a:pPr eaLnBrk="1" hangingPunct="1"/>
            <a:r>
              <a:rPr lang="ru-RU" b="1" dirty="0" smtClean="0"/>
              <a:t>Внедрение сайта «1С-Битрикс. ВДГБ: Сайт управляющей компании ЖКХ, ТСЖ и ЖСК» позволит </a:t>
            </a:r>
          </a:p>
          <a:p>
            <a:pPr lvl="1" algn="just" eaLnBrk="1" hangingPunct="1"/>
            <a:r>
              <a:rPr lang="ru-RU" sz="1800" dirty="0" smtClean="0">
                <a:solidFill>
                  <a:srgbClr val="5B0917"/>
                </a:solidFill>
              </a:rPr>
              <a:t>Автоматически напоминать и  оповещать должников и неплательщиков – напоминания важный элемент </a:t>
            </a:r>
            <a:r>
              <a:rPr lang="ru-RU" sz="1800" dirty="0" err="1" smtClean="0">
                <a:solidFill>
                  <a:srgbClr val="5B0917"/>
                </a:solidFill>
              </a:rPr>
              <a:t>досубедной</a:t>
            </a:r>
            <a:r>
              <a:rPr lang="ru-RU" sz="1800" dirty="0" smtClean="0">
                <a:solidFill>
                  <a:srgbClr val="5B0917"/>
                </a:solidFill>
              </a:rPr>
              <a:t> работы над долгами –иногда вопрос решается уже на этом уровне.  </a:t>
            </a:r>
          </a:p>
          <a:p>
            <a:pPr lvl="1" algn="just" eaLnBrk="1" hangingPunct="1"/>
            <a:r>
              <a:rPr lang="ru-RU" sz="1800" dirty="0" smtClean="0">
                <a:solidFill>
                  <a:srgbClr val="5B0917"/>
                </a:solidFill>
              </a:rPr>
              <a:t>Позволит Быстрее доставлять квитанций - </a:t>
            </a:r>
            <a:r>
              <a:rPr lang="ru-RU" sz="1800" dirty="0" err="1" smtClean="0">
                <a:solidFill>
                  <a:srgbClr val="5B0917"/>
                </a:solidFill>
              </a:rPr>
              <a:t>онлайн</a:t>
            </a:r>
            <a:r>
              <a:rPr lang="ru-RU" sz="1800" dirty="0" smtClean="0">
                <a:solidFill>
                  <a:srgbClr val="5B0917"/>
                </a:solidFill>
              </a:rPr>
              <a:t> – прямо на сайте в личном кабинете жильца</a:t>
            </a:r>
          </a:p>
          <a:p>
            <a:pPr lvl="1" algn="just" eaLnBrk="1" hangingPunct="1"/>
            <a:r>
              <a:rPr lang="ru-RU" sz="1800" dirty="0" smtClean="0">
                <a:solidFill>
                  <a:srgbClr val="5B0917"/>
                </a:solidFill>
              </a:rPr>
              <a:t>Позволит также увеличить удовлетворенностью качеством  оказываемых вами услуг – а это не секрет, что один из факторов возникновения задолженности</a:t>
            </a:r>
          </a:p>
          <a:p>
            <a:pPr lvl="1" algn="just" eaLnBrk="1" hangingPunct="1"/>
            <a:r>
              <a:rPr lang="ru-RU" sz="1800" dirty="0" smtClean="0">
                <a:solidFill>
                  <a:srgbClr val="5B0917"/>
                </a:solidFill>
              </a:rPr>
              <a:t>Чем больше каналов оплаты – тем </a:t>
            </a:r>
            <a:r>
              <a:rPr lang="ru-RU" sz="1800" dirty="0" err="1" smtClean="0">
                <a:solidFill>
                  <a:srgbClr val="5B0917"/>
                </a:solidFill>
              </a:rPr>
              <a:t>прощще</a:t>
            </a:r>
            <a:r>
              <a:rPr lang="ru-RU" sz="1800" dirty="0" smtClean="0">
                <a:solidFill>
                  <a:srgbClr val="5B0917"/>
                </a:solidFill>
              </a:rPr>
              <a:t> вы делаете задачу для получателей услуг по оплате самих услуг  - вы можете настроить систему </a:t>
            </a:r>
            <a:r>
              <a:rPr lang="ru-RU" sz="1800" dirty="0" err="1" smtClean="0">
                <a:solidFill>
                  <a:srgbClr val="5B0917"/>
                </a:solidFill>
              </a:rPr>
              <a:t>онлайн</a:t>
            </a:r>
            <a:r>
              <a:rPr lang="ru-RU" sz="1800" dirty="0" smtClean="0">
                <a:solidFill>
                  <a:srgbClr val="5B0917"/>
                </a:solidFill>
              </a:rPr>
              <a:t> платежей – и люди будут платить вам не покидая уютных квартир – просто сидя за экраном компьютера.</a:t>
            </a:r>
          </a:p>
          <a:p>
            <a:pPr eaLnBrk="1" hangingPunct="1"/>
            <a:endParaRPr lang="ru-RU" b="1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10F90-D94E-4440-8C2B-FBDEDD3A9250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/>
            <a:r>
              <a:rPr lang="ru-RU" sz="1800" b="1" dirty="0" smtClean="0">
                <a:solidFill>
                  <a:srgbClr val="5B0917"/>
                </a:solidFill>
              </a:rPr>
              <a:t>Есть множество дополнительных возможностей портала: </a:t>
            </a:r>
          </a:p>
          <a:p>
            <a:pPr lvl="1" algn="just" eaLnBrk="1" hangingPunct="1"/>
            <a:r>
              <a:rPr lang="ru-RU" sz="1800" dirty="0" smtClean="0">
                <a:solidFill>
                  <a:srgbClr val="5B0917"/>
                </a:solidFill>
              </a:rPr>
              <a:t>Форум жильцов – такие точки позволят концентрировать людей на вашем сайте, что повышает его привлекательность, а на хорошо </a:t>
            </a:r>
            <a:r>
              <a:rPr lang="ru-RU" sz="1800" dirty="0" err="1" smtClean="0">
                <a:solidFill>
                  <a:srgbClr val="5B0917"/>
                </a:solidFill>
              </a:rPr>
              <a:t>посещяемом</a:t>
            </a:r>
            <a:r>
              <a:rPr lang="ru-RU" sz="1800" dirty="0" smtClean="0">
                <a:solidFill>
                  <a:srgbClr val="5B0917"/>
                </a:solidFill>
              </a:rPr>
              <a:t> сайте, можно хорошо зарабатывать. </a:t>
            </a:r>
          </a:p>
          <a:p>
            <a:pPr lvl="1" algn="just" eaLnBrk="1" hangingPunct="1"/>
            <a:r>
              <a:rPr lang="ru-RU" sz="1800" dirty="0" smtClean="0">
                <a:solidFill>
                  <a:srgbClr val="5B0917"/>
                </a:solidFill>
              </a:rPr>
              <a:t>Проведение опросов и голосований с возможностью формирования протокола собрания членов ТСЖ – они не столь легитимны как в бумажном варианте, но позволяют знакомиться со среднестатистическим мнением и проводить различные анализы, гораздо </a:t>
            </a:r>
            <a:r>
              <a:rPr lang="ru-RU" sz="1800" dirty="0" err="1" smtClean="0">
                <a:solidFill>
                  <a:srgbClr val="5B0917"/>
                </a:solidFill>
              </a:rPr>
              <a:t>оперативнее</a:t>
            </a:r>
            <a:r>
              <a:rPr lang="ru-RU" sz="1800" dirty="0" smtClean="0">
                <a:solidFill>
                  <a:srgbClr val="5B0917"/>
                </a:solidFill>
              </a:rPr>
              <a:t> привычных голосований. </a:t>
            </a:r>
          </a:p>
          <a:p>
            <a:pPr lvl="1" algn="just" eaLnBrk="1" hangingPunct="1"/>
            <a:r>
              <a:rPr lang="ru-RU" sz="1800" dirty="0" err="1" smtClean="0">
                <a:solidFill>
                  <a:srgbClr val="5B0917"/>
                </a:solidFill>
              </a:rPr>
              <a:t>Баннерная</a:t>
            </a:r>
            <a:r>
              <a:rPr lang="ru-RU" sz="1800" dirty="0" smtClean="0">
                <a:solidFill>
                  <a:srgbClr val="5B0917"/>
                </a:solidFill>
              </a:rPr>
              <a:t> реклама на сайте -  вы можете рекламировать как свои </a:t>
            </a:r>
            <a:r>
              <a:rPr lang="ru-RU" sz="1800" dirty="0" err="1" smtClean="0">
                <a:solidFill>
                  <a:srgbClr val="5B0917"/>
                </a:solidFill>
              </a:rPr>
              <a:t>доп</a:t>
            </a:r>
            <a:r>
              <a:rPr lang="ru-RU" sz="1800" dirty="0" smtClean="0">
                <a:solidFill>
                  <a:srgbClr val="5B0917"/>
                </a:solidFill>
              </a:rPr>
              <a:t> услуги, так и сдавать рекламное место в  аренду. </a:t>
            </a:r>
          </a:p>
          <a:p>
            <a:pPr lvl="1" algn="just" eaLnBrk="1" hangingPunct="1"/>
            <a:r>
              <a:rPr lang="ru-RU" sz="1800" dirty="0" smtClean="0">
                <a:solidFill>
                  <a:srgbClr val="5B0917"/>
                </a:solidFill>
              </a:rPr>
              <a:t>Размещение фото-галерей и видео-галерей – это несомненно повысит общее позитивное настроение к вашей организации. </a:t>
            </a:r>
          </a:p>
          <a:p>
            <a:pPr lvl="1" algn="just" eaLnBrk="1" hangingPunct="1"/>
            <a:r>
              <a:rPr lang="ru-RU" sz="1800" dirty="0" smtClean="0">
                <a:solidFill>
                  <a:srgbClr val="5B0917"/>
                </a:solidFill>
              </a:rPr>
              <a:t>Создание </a:t>
            </a:r>
            <a:r>
              <a:rPr lang="ru-RU" sz="1800" dirty="0" err="1" smtClean="0">
                <a:solidFill>
                  <a:srgbClr val="5B0917"/>
                </a:solidFill>
              </a:rPr>
              <a:t>блогов</a:t>
            </a:r>
            <a:r>
              <a:rPr lang="ru-RU" sz="1800" dirty="0" smtClean="0">
                <a:solidFill>
                  <a:srgbClr val="5B0917"/>
                </a:solidFill>
              </a:rPr>
              <a:t> для публикации обращений администрации к жильцам – поделиться мыслями и планами иногда оказывается полезным. </a:t>
            </a:r>
          </a:p>
          <a:p>
            <a:pPr lvl="1" algn="just" eaLnBrk="1" hangingPunct="1"/>
            <a:r>
              <a:rPr lang="ru-RU" sz="1800" dirty="0" smtClean="0">
                <a:solidFill>
                  <a:srgbClr val="5B0917"/>
                </a:solidFill>
              </a:rPr>
              <a:t>Четыре варианта цветового оформления – вам не надо платить </a:t>
            </a:r>
            <a:r>
              <a:rPr lang="ru-RU" sz="1800" dirty="0" err="1" smtClean="0">
                <a:solidFill>
                  <a:srgbClr val="5B0917"/>
                </a:solidFill>
              </a:rPr>
              <a:t>доп</a:t>
            </a:r>
            <a:r>
              <a:rPr lang="ru-RU" sz="1800" dirty="0" smtClean="0">
                <a:solidFill>
                  <a:srgbClr val="5B0917"/>
                </a:solidFill>
              </a:rPr>
              <a:t> средств – достаточно выбрать лучший вариант. 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10F90-D94E-4440-8C2B-FBDEDD3A9250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На сайте</a:t>
            </a:r>
            <a:r>
              <a:rPr lang="ru-RU" baseline="0" dirty="0" smtClean="0"/>
              <a:t> можно разместить контактную информацию, а также карту.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Пользуясь</a:t>
            </a:r>
            <a:r>
              <a:rPr lang="ru-RU" baseline="0" dirty="0" smtClean="0"/>
              <a:t> случаем, также хотелось бы рассказать о новшествах последней версии сайта….</a:t>
            </a:r>
            <a:endParaRPr lang="ru-RU" dirty="0" smtClean="0"/>
          </a:p>
          <a:p>
            <a:endParaRPr lang="ru-RU" dirty="0" smtClean="0"/>
          </a:p>
          <a:p>
            <a:endParaRPr lang="ru-RU" baseline="0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C32820-CAD8-4016-9EC1-9C848FA60618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9CE2A8-308F-473D-BEC4-4A1FD8985E09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/>
            <a:r>
              <a:rPr lang="ru-RU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Добавлена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возможность </a:t>
            </a:r>
            <a:r>
              <a:rPr lang="ru-RU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уведомления по электронной почте о необходимости ввода показаний счетчиков</a:t>
            </a:r>
          </a:p>
          <a:p>
            <a:endParaRPr lang="ru-RU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9CE2A8-308F-473D-BEC4-4A1FD8985E09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/>
            <a:r>
              <a:rPr lang="ru-RU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Добавлена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возможность </a:t>
            </a:r>
            <a:r>
              <a:rPr lang="ru-RU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уведомления по электронной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почте</a:t>
            </a:r>
            <a:r>
              <a:rPr lang="ru-RU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о задолженности контрагента.</a:t>
            </a:r>
          </a:p>
          <a:p>
            <a:endParaRPr lang="ru-RU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9CE2A8-308F-473D-BEC4-4A1FD8985E09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i="0" dirty="0" smtClean="0"/>
              <a:t>Добавлена возможность выгрузка показаний счетчиков в  формате </a:t>
            </a:r>
            <a:r>
              <a:rPr lang="en-US" sz="2000" b="0" i="0" dirty="0" smtClean="0"/>
              <a:t>CSV</a:t>
            </a:r>
            <a:endParaRPr lang="ru-RU" sz="2000" b="0" i="0" dirty="0" smtClean="0"/>
          </a:p>
          <a:p>
            <a:pPr eaLnBrk="1" hangingPunct="1"/>
            <a:endParaRPr lang="ru-RU" sz="1800" b="0" i="1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9CE2A8-308F-473D-BEC4-4A1FD8985E09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z="1800" b="0" i="0" baseline="0" dirty="0" smtClean="0">
              <a:solidFill>
                <a:srgbClr val="5F0000"/>
              </a:solidFill>
            </a:endParaRPr>
          </a:p>
          <a:p>
            <a:pPr eaLnBrk="1" hangingPunct="1"/>
            <a:r>
              <a:rPr lang="ru-RU" sz="1800" b="0" i="0" baseline="0" dirty="0" smtClean="0">
                <a:solidFill>
                  <a:srgbClr val="5F0000"/>
                </a:solidFill>
              </a:rPr>
              <a:t>Если объемы данных довольно таки большие, то выгрузка разбивается на несколько шагов. </a:t>
            </a:r>
          </a:p>
          <a:p>
            <a:pPr eaLnBrk="1" hangingPunct="1"/>
            <a:endParaRPr lang="ru-RU" sz="1800" b="0" i="1" kern="1200" dirty="0" smtClean="0">
              <a:solidFill>
                <a:srgbClr val="5F0000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1" hangingPunct="1"/>
            <a:r>
              <a:rPr lang="ru-RU" sz="1800" b="0" dirty="0" smtClean="0">
                <a:solidFill>
                  <a:srgbClr val="5F0000"/>
                </a:solidFill>
              </a:rPr>
              <a:t>http://jkh.citrus-soft.ru/bitrix/admin/tszh_export.php?lang=ru</a:t>
            </a:r>
          </a:p>
          <a:p>
            <a:pPr eaLnBrk="1" hangingPunct="1"/>
            <a:r>
              <a:rPr lang="ru-RU" sz="1800" b="0" dirty="0" smtClean="0">
                <a:solidFill>
                  <a:srgbClr val="5F0000"/>
                </a:solidFill>
              </a:rPr>
              <a:t>Сервисы — ТСЖ - Импорт / экспорт — Экспорт</a:t>
            </a:r>
          </a:p>
          <a:p>
            <a:pPr eaLnBrk="1" hangingPunct="1"/>
            <a:endParaRPr lang="ru-RU" sz="1800" b="0" i="1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9CE2A8-308F-473D-BEC4-4A1FD8985E09}" type="slidenum">
              <a:rPr lang="ru-RU" smtClean="0"/>
              <a:pPr/>
              <a:t>29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Добавлена возможность настройки</a:t>
            </a:r>
            <a:r>
              <a:rPr lang="ru-RU" sz="1800" b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18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вывода полей лицевого счета в истории ввода показаний счетчиков административной части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 smtClean="0"/>
              <a:t>По кнопке «Настроить» можно вывести поля л/с в виде столбцов списка показаний</a:t>
            </a:r>
          </a:p>
          <a:p>
            <a:pPr eaLnBrk="1" hangingPunct="1"/>
            <a:endParaRPr lang="ru-RU" sz="1800" b="0" i="1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1" hangingPunct="1"/>
            <a:r>
              <a:rPr lang="ru-RU" dirty="0" smtClean="0"/>
              <a:t>http://jkh.citrus-soft.ru/bitrix/admin/tszh_meters_history.php?lang=ru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b="1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>
                <a:solidFill>
                  <a:schemeClr val="tx2"/>
                </a:solidFill>
              </a:rPr>
              <a:t>Решение</a:t>
            </a:r>
            <a:r>
              <a:rPr lang="ru-RU" b="0" baseline="0" dirty="0" smtClean="0">
                <a:solidFill>
                  <a:schemeClr val="tx2"/>
                </a:solidFill>
              </a:rPr>
              <a:t> </a:t>
            </a:r>
            <a:r>
              <a:rPr lang="ru-RU" b="0" dirty="0" smtClean="0">
                <a:solidFill>
                  <a:schemeClr val="tx2"/>
                </a:solidFill>
              </a:rPr>
              <a:t>ВДГБ: Сайт управляющей компании ЖКХ, ТСЖ и ЖСК. Кто может использовать данный программный продукт?</a:t>
            </a:r>
          </a:p>
          <a:p>
            <a:endParaRPr 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C32820-CAD8-4016-9EC1-9C848FA60618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74DEA7-C677-473A-82C5-377B4869E410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Добавлен раздел «Должники»: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В разделе выводится список лицевых счетов с адресами, имеющих задолженность на конец последнего периода больше заданной в настройках. Для добавления раздела на существующих сайтах можно повторно запустить мастер настройки сайта.</a:t>
            </a:r>
            <a:endParaRPr lang="ru-RU" sz="1200" b="0" i="0" dirty="0" smtClean="0">
              <a:solidFill>
                <a:srgbClr val="5F0000"/>
              </a:solidFill>
            </a:endParaRPr>
          </a:p>
          <a:p>
            <a:pPr eaLnBrk="1" hangingPunct="1"/>
            <a:endParaRPr lang="ru-RU" sz="1200" b="0" i="0" dirty="0" smtClean="0"/>
          </a:p>
          <a:p>
            <a:pPr eaLnBrk="1" hangingPunct="1"/>
            <a:endParaRPr lang="ru-RU" sz="1200" b="0" i="0" dirty="0" smtClean="0"/>
          </a:p>
          <a:p>
            <a:pPr eaLnBrk="1" hangingPunct="1"/>
            <a:r>
              <a:rPr lang="ru-RU" sz="1200" b="0" i="0" dirty="0" smtClean="0"/>
              <a:t>По умолчанию на </a:t>
            </a:r>
            <a:r>
              <a:rPr lang="ru-RU" sz="1200" b="0" i="0" dirty="0" err="1" smtClean="0"/>
              <a:t>демо</a:t>
            </a:r>
            <a:r>
              <a:rPr lang="ru-RU" sz="1200" b="0" i="0" baseline="0" dirty="0" smtClean="0"/>
              <a:t> </a:t>
            </a:r>
            <a:r>
              <a:rPr lang="ru-RU" sz="1200" b="0" i="0" dirty="0" smtClean="0"/>
              <a:t>сайте данный список должников виден всем посетителям</a:t>
            </a:r>
            <a:r>
              <a:rPr lang="ru-RU" sz="1200" b="0" i="0" baseline="0" dirty="0" smtClean="0"/>
              <a:t> для ознакомления с данной возможностью. Но м</a:t>
            </a:r>
            <a:r>
              <a:rPr lang="ru-RU" sz="1200" b="0" i="0" dirty="0" smtClean="0"/>
              <a:t>ожно настроить доступ только</a:t>
            </a:r>
            <a:r>
              <a:rPr lang="ru-RU" sz="1200" b="0" i="0" baseline="0" dirty="0" smtClean="0"/>
              <a:t> ограниченному списку лиц.</a:t>
            </a:r>
            <a:endParaRPr lang="ru-RU" sz="1200" b="0" i="0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9CE2A8-308F-473D-BEC4-4A1FD8985E09}" type="slidenum">
              <a:rPr lang="ru-RU" smtClean="0"/>
              <a:pPr/>
              <a:t>31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В блоке «Аварийно – диспетчерская служба» добавлена возможность автоматического информирования</a:t>
            </a:r>
            <a:r>
              <a:rPr lang="ru-RU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по электронному адресу, диспетчера о приходе заявки, пользователя о изменении ее статуса, и стороннего подрядчика о поступлении заявки.</a:t>
            </a:r>
          </a:p>
          <a:p>
            <a:endParaRPr lang="ru-RU" sz="120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9CE2A8-308F-473D-BEC4-4A1FD8985E09}" type="slidenum">
              <a:rPr lang="ru-RU" smtClean="0"/>
              <a:pPr/>
              <a:t>32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577850" marR="0" lvl="1" indent="-1778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Добавлена поддержка</a:t>
            </a:r>
            <a:r>
              <a:rPr lang="ru-RU" sz="18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часовых поясов. </a:t>
            </a:r>
          </a:p>
          <a:p>
            <a:pPr marL="577850" marR="0" lvl="1" indent="-1778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Все пользователи будут видеть время на сайте по своему часовому поясу, а не по часовому поясу сервера (по умолчанию часовой пояс посетителя или пользователя определяется по его браузеру).</a:t>
            </a:r>
          </a:p>
          <a:p>
            <a:pPr marL="577850" marR="0" lvl="1" indent="-1778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8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9CE2A8-308F-473D-BEC4-4A1FD8985E09}" type="slidenum">
              <a:rPr lang="ru-RU" smtClean="0"/>
              <a:pPr/>
              <a:t>33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577850" lvl="1" indent="-177800" eaLnBrk="1" hangingPunct="1"/>
            <a:r>
              <a:rPr lang="ru-RU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Добавлена возможность выводить сумму начислений в квитанции с учетом задолженности.</a:t>
            </a:r>
          </a:p>
          <a:p>
            <a:pPr marL="577850" lvl="1" indent="-177800" eaLnBrk="1" hangingPunct="1"/>
            <a:endParaRPr lang="ru-RU" sz="1200" b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577850" lvl="1" indent="-177800" eaLnBrk="1" hangingPunct="1"/>
            <a:r>
              <a:rPr lang="ru-RU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В случае если флаг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«Выводить суммы начислений с учетом задолженности» будет установлен, то</a:t>
            </a:r>
            <a:r>
              <a:rPr lang="ru-RU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суммы по каждому начислению будут выводиться с учетом задолженностей за предыдущие месяцы,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в противном случае</a:t>
            </a:r>
            <a:r>
              <a:rPr lang="ru-RU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будут выводиться суммы только за текущий месяц.</a:t>
            </a:r>
          </a:p>
          <a:p>
            <a:pPr marL="577850" lvl="1" indent="-177800" eaLnBrk="1" hangingPunct="1"/>
            <a:endParaRPr lang="ru-RU" sz="1200" b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577850" lvl="1" indent="-177800" eaLnBrk="1" hangingPunct="1"/>
            <a:endParaRPr lang="ru-RU" sz="1200" b="1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577850" lvl="1" indent="-177800" eaLnBrk="1" hangingPunct="1"/>
            <a:endParaRPr lang="ru-RU" sz="1200" b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577850" lvl="1" indent="-177800" eaLnBrk="1" hangingPunct="1"/>
            <a:endParaRPr lang="ru-RU" sz="1200" b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     </a:t>
            </a:r>
            <a:endParaRPr lang="ru-RU" sz="1050" b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9CE2A8-308F-473D-BEC4-4A1FD8985E09}" type="slidenum">
              <a:rPr lang="ru-RU" smtClean="0"/>
              <a:pPr/>
              <a:t>34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577850" lvl="1" indent="-177800" eaLnBrk="1" hangingPunct="1"/>
            <a:r>
              <a:rPr lang="ru-RU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Для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пользователей, которые создают лицевые счета непосредственно на сайте, добавлена возможность </a:t>
            </a:r>
            <a:r>
              <a:rPr lang="ru-RU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автозаполнения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полей нового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лицевого счета на основании уже имеющихся данных.</a:t>
            </a:r>
          </a:p>
          <a:p>
            <a:pPr marL="577850" lvl="1" indent="-177800" eaLnBrk="1" hangingPunct="1"/>
            <a:r>
              <a:rPr lang="ru-RU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При создании лицевого счета (из административной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части сайта</a:t>
            </a:r>
            <a:r>
              <a:rPr lang="ru-RU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для уже существующего пользователя, в поля лицевого счета будут изначально подставлены данные пользователя (ФИО, адрес и т.п.). </a:t>
            </a:r>
          </a:p>
          <a:p>
            <a:pPr marL="577850" lvl="1" indent="-177800" eaLnBrk="1" hangingPunct="1"/>
            <a:endParaRPr lang="ru-RU" sz="1200" b="0" i="1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577850" lvl="1" indent="-177800" eaLnBrk="1" hangingPunct="1"/>
            <a:endParaRPr lang="ru-RU" sz="1200" b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577850" lvl="1" indent="-177800" eaLnBrk="1" hangingPunct="1"/>
            <a:endParaRPr lang="ru-RU" sz="1200" b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577850" lvl="1" indent="-177800" eaLnBrk="1" hangingPunct="1"/>
            <a:endParaRPr lang="ru-RU" sz="1200" b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     </a:t>
            </a:r>
            <a:endParaRPr lang="ru-RU" sz="1050" b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9CE2A8-308F-473D-BEC4-4A1FD8985E09}" type="slidenum">
              <a:rPr lang="ru-RU" smtClean="0"/>
              <a:pPr/>
              <a:t>35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577850" lvl="1" indent="-177800" eaLnBrk="1" hangingPunct="1"/>
            <a:r>
              <a:rPr lang="ru-RU" sz="1800" b="0" i="0" dirty="0" smtClean="0">
                <a:solidFill>
                  <a:srgbClr val="5F0000"/>
                </a:solidFill>
              </a:rPr>
              <a:t>Добавлена возможность изменения языка на украинский.</a:t>
            </a:r>
          </a:p>
          <a:p>
            <a:pPr marL="577850" lvl="1" indent="-177800" eaLnBrk="1" hangingPunct="1"/>
            <a:endParaRPr lang="ru-RU" sz="1200" b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ru-RU" sz="1200" b="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ru-RU" sz="1200" b="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ru-RU" sz="1200" b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Для установки украинской версии можно поставить сначала обычную русскоязычную, после установки добавить в </a:t>
            </a:r>
            <a:r>
              <a:rPr lang="ru-RU" sz="1200" b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админке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украинский язык, скачать обновления для украинского языка, поменять язык сайта в настройках (Настройки — Настройки продукта — Список сайтов) и запустить мастер повторно.</a:t>
            </a:r>
            <a:endParaRPr lang="ru-RU" sz="1050" b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06A4B7-4DC4-4EB3-AF1A-E72271DB09B9}" type="slidenum">
              <a:rPr lang="ru-RU" smtClean="0"/>
              <a:pPr/>
              <a:t>36</a:t>
            </a:fld>
            <a:endParaRPr lang="ru-RU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Благодарим за внимание!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D55F1D-0084-4ACE-B4A1-26094D2E71C2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Практически все. Данная программа не</a:t>
            </a:r>
            <a:r>
              <a:rPr lang="ru-RU" baseline="0" dirty="0" smtClean="0"/>
              <a:t> сложна в использовании. И проста в освоении, у сайта интуитивно-понятный интерфейс. Сайтом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могут пользоваться крупные организации, такие как ЕИРЦ, ЕРЦ и ЕРКЦ, управляющие и сервисные компаниями. А также его могут использовать и небольшие организации ТСЖ, ЖСК,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Дезы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различные эксплуатационными компании. Это достаточно универсальный программный продукт, который отвечает требованиям как небольшого предприятия ЖКХ, так и крупной управляющей компании. Он прекрасно подойдет даже таким организациям как гаражно-строительные,</a:t>
            </a:r>
            <a:r>
              <a:rPr lang="ru-RU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дачные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кооперативы, коттеджные поселки</a:t>
            </a:r>
            <a:r>
              <a:rPr lang="ru-RU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и прочим организациями, работающими в сфере предоставления жилищных услуг населению.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74AAD-A76B-4122-B53B-D5E8A5F69028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Давайте теперь обратим внимание на 731 Постановление Правительства Российской федерации, утверждающее стандарт раскрытия информации предприятиями ЖКХ.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C38492-299D-45ED-B5A4-7F926F7A800E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7800" indent="-177800" algn="just"/>
            <a:r>
              <a:rPr lang="ru-RU" sz="1200" dirty="0" smtClean="0">
                <a:solidFill>
                  <a:srgbClr val="5F0000"/>
                </a:solidFill>
              </a:rPr>
              <a:t>    </a:t>
            </a:r>
          </a:p>
          <a:p>
            <a:pPr marL="177800" indent="-177800" algn="just"/>
            <a:r>
              <a:rPr lang="ru-RU" sz="1200" b="1" dirty="0" smtClean="0">
                <a:solidFill>
                  <a:srgbClr val="5F0000"/>
                </a:solidFill>
              </a:rPr>
              <a:t>    Постановлением</a:t>
            </a:r>
            <a:r>
              <a:rPr lang="ru-RU" sz="1200" dirty="0" smtClean="0">
                <a:solidFill>
                  <a:srgbClr val="5F0000"/>
                </a:solidFill>
              </a:rPr>
              <a:t> </a:t>
            </a:r>
            <a:r>
              <a:rPr lang="ru-RU" sz="1200" b="1" dirty="0" smtClean="0">
                <a:solidFill>
                  <a:srgbClr val="5F0000"/>
                </a:solidFill>
              </a:rPr>
              <a:t>Правительства РФ от 23 сентября 2010 г. N731</a:t>
            </a:r>
            <a:r>
              <a:rPr lang="ru-RU" sz="1200" b="1" baseline="0" dirty="0" smtClean="0">
                <a:solidFill>
                  <a:srgbClr val="5F0000"/>
                </a:solidFill>
              </a:rPr>
              <a:t> </a:t>
            </a:r>
            <a:r>
              <a:rPr lang="ru-RU" sz="1200" b="0" baseline="0" dirty="0" smtClean="0">
                <a:solidFill>
                  <a:srgbClr val="5F0000"/>
                </a:solidFill>
              </a:rPr>
              <a:t>утвержден </a:t>
            </a:r>
            <a:r>
              <a:rPr lang="ru-RU" sz="1200" dirty="0" smtClean="0">
                <a:solidFill>
                  <a:srgbClr val="5F0000"/>
                </a:solidFill>
              </a:rPr>
              <a:t>Стандарт раскрытия информации организациями, осуществляющими деятельность в сфере управления многоквартирными домами.</a:t>
            </a:r>
          </a:p>
          <a:p>
            <a:pPr marL="177800" indent="-177800" algn="just"/>
            <a:endParaRPr lang="ru-RU" sz="1200" b="0" dirty="0" smtClean="0">
              <a:solidFill>
                <a:srgbClr val="5F0000"/>
              </a:solidFill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5F0000"/>
                </a:solidFill>
              </a:rPr>
              <a:t>    Стандарт устанавливает требования к составу информации, подлежащей раскрытию, а также к порядку, способам и срокам ее раскрытия.</a:t>
            </a:r>
            <a:r>
              <a:rPr lang="ru-RU" sz="1200" baseline="0" dirty="0" smtClean="0">
                <a:solidFill>
                  <a:srgbClr val="5F0000"/>
                </a:solidFill>
              </a:rPr>
              <a:t> 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solidFill>
                  <a:srgbClr val="5F0000"/>
                </a:solidFill>
              </a:rPr>
              <a:t>    Что понимается под раскрытием информации? Это обеспечение доступа неограниченного круга лиц к информации.</a:t>
            </a:r>
            <a:endParaRPr lang="ru-RU" sz="1200" dirty="0" smtClean="0">
              <a:solidFill>
                <a:srgbClr val="5F0000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C38492-299D-45ED-B5A4-7F926F7A800E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7800" indent="-177800" algn="just"/>
            <a:r>
              <a:rPr lang="ru-RU" sz="1200" dirty="0" smtClean="0">
                <a:solidFill>
                  <a:srgbClr val="5F0000"/>
                </a:solidFill>
              </a:rPr>
              <a:t>    Согласно 731 постановлению Правительства РФ от 23 сентября 2010 г. организациями, осуществляющими деятельность в сфере управления многоквартирными домами необходимо публиковать следующую информацию: </a:t>
            </a:r>
          </a:p>
          <a:p>
            <a:pPr marL="177800" indent="-177800" algn="just"/>
            <a:r>
              <a:rPr lang="ru-RU" sz="1200" dirty="0" smtClean="0">
                <a:solidFill>
                  <a:srgbClr val="5F0000"/>
                </a:solidFill>
              </a:rPr>
              <a:t>          Общая информация об управляющей компании или ТСЖ (реквизиты, контакты, перечень домов).</a:t>
            </a:r>
          </a:p>
          <a:p>
            <a:pPr marL="177800" indent="-177800" algn="just"/>
            <a:r>
              <a:rPr lang="ru-RU" sz="1200" dirty="0" smtClean="0">
                <a:solidFill>
                  <a:srgbClr val="5F0000"/>
                </a:solidFill>
              </a:rPr>
              <a:t>          Сведения о любой финансовой отчетности. </a:t>
            </a:r>
          </a:p>
          <a:p>
            <a:pPr marL="177800" indent="-177800" algn="just"/>
            <a:r>
              <a:rPr lang="ru-RU" sz="1200" dirty="0" smtClean="0">
                <a:solidFill>
                  <a:srgbClr val="5F0000"/>
                </a:solidFill>
              </a:rPr>
              <a:t>          Сведения о выполненных работах, порядке и стоимости оказания услуг, а также о ценах</a:t>
            </a:r>
          </a:p>
          <a:p>
            <a:pPr marL="177800" indent="-177800" algn="just"/>
            <a:r>
              <a:rPr lang="ru-RU" sz="1200" dirty="0" smtClean="0">
                <a:solidFill>
                  <a:srgbClr val="5F0000"/>
                </a:solidFill>
              </a:rPr>
              <a:t>          Публикация сведений о тарифах на коммунальные ресурсы.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376740-9720-4BE9-8D05-36CB709078ED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Как</a:t>
            </a:r>
            <a:r>
              <a:rPr lang="ru-RU" baseline="0" dirty="0" smtClean="0"/>
              <a:t> можно раскрыть информацию: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ru-RU" baseline="0" dirty="0" smtClean="0"/>
              <a:t>  во – первых, опубликование в СМИ, но это дополнительные затраты, поскольку информация постоянно меняется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ru-RU" baseline="0" dirty="0" smtClean="0"/>
              <a:t>  второй способ – размещение на информационных стендах в помещении управляющей организации, однако люди все время заняты и в   управляющие организации заходят редко, так как просто некогда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ru-RU" baseline="0" dirty="0" smtClean="0"/>
              <a:t>  третий способ – предоставление информации на основании запросов, поданных в письменном или электронном виде, но это большой поток входящей и исходящей информации.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ru-RU" baseline="0" dirty="0" smtClean="0"/>
              <a:t>  следующий способ -  опубликование в сети интернет: на сайте органа исполнительной власти Российской Федерации, на сайте органа местного самоуправления соответствующего муниципального образования, на сайте управляющей организации.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376740-9720-4BE9-8D05-36CB709078ED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r>
              <a:rPr lang="ru-RU" dirty="0" smtClean="0"/>
              <a:t>Интернет</a:t>
            </a:r>
            <a:r>
              <a:rPr lang="ru-RU" baseline="0" dirty="0" smtClean="0"/>
              <a:t> сейчас есть почти у каждого, поэтому этот способ сейчас более приемлем.</a:t>
            </a:r>
          </a:p>
          <a:p>
            <a:pPr lvl="1"/>
            <a:r>
              <a:rPr lang="ru-RU" sz="1800" baseline="0" dirty="0" smtClean="0">
                <a:solidFill>
                  <a:srgbClr val="5F0000"/>
                </a:solidFill>
              </a:rPr>
              <a:t>Остановимся подробнее на вариантах размещения информации в интернете.</a:t>
            </a:r>
          </a:p>
          <a:p>
            <a:pPr lvl="1"/>
            <a:r>
              <a:rPr lang="ru-RU" sz="1800" baseline="0" dirty="0" smtClean="0">
                <a:solidFill>
                  <a:srgbClr val="5F0000"/>
                </a:solidFill>
              </a:rPr>
              <a:t>Если разместим информацию на сторонних сайтах, то есть риск просто затеряться, не будет точного, понятного, короткого адреса в интернете, не будет достаточной свободы в решении о размещении информации.</a:t>
            </a:r>
          </a:p>
          <a:p>
            <a:pPr lvl="1"/>
            <a:r>
              <a:rPr lang="ru-RU" sz="1800" baseline="0" dirty="0" smtClean="0">
                <a:solidFill>
                  <a:srgbClr val="5F0000"/>
                </a:solidFill>
              </a:rPr>
              <a:t>Если создавать сайт с нуля, то возможны некоторые технические трудности: приобретение сервера, высокоскоростной интернет, необходимо чтобы был всегда под рукой специалист, который будет заниматься поддержкой.</a:t>
            </a:r>
          </a:p>
          <a:p>
            <a:pPr lvl="1"/>
            <a:r>
              <a:rPr lang="ru-RU" sz="1800" baseline="0" dirty="0" smtClean="0">
                <a:solidFill>
                  <a:srgbClr val="5F0000"/>
                </a:solidFill>
              </a:rPr>
              <a:t>Использование  готового специального сайта – ВДГБ: Сайт управляющей компании ЖКХ, ТСЖ и ЖСК.</a:t>
            </a:r>
            <a:endParaRPr lang="ru-RU" sz="1800" dirty="0" smtClean="0">
              <a:solidFill>
                <a:srgbClr val="5F0000"/>
              </a:solidFill>
            </a:endParaRP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36" name="Rectangle 36"/>
          <p:cNvSpPr>
            <a:spLocks noGrp="1" noChangeArrowheads="1"/>
          </p:cNvSpPr>
          <p:nvPr>
            <p:ph type="ctrTitle" sz="quarter"/>
          </p:nvPr>
        </p:nvSpPr>
        <p:spPr>
          <a:xfrm>
            <a:off x="2484438" y="1700213"/>
            <a:ext cx="6264275" cy="2736850"/>
          </a:xfrm>
        </p:spPr>
        <p:txBody>
          <a:bodyPr/>
          <a:lstStyle>
            <a:lvl1pPr algn="ctr">
              <a:defRPr sz="4200">
                <a:solidFill>
                  <a:srgbClr val="CC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93637" name="Rectangle 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19350" y="506095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>
                <a:solidFill>
                  <a:srgbClr val="CC33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2738" y="44450"/>
            <a:ext cx="2078037" cy="6315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8625" y="44450"/>
            <a:ext cx="6081713" cy="6315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625" y="1285875"/>
            <a:ext cx="40703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1375" y="1285875"/>
            <a:ext cx="4071938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44450"/>
            <a:ext cx="74818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285875"/>
            <a:ext cx="8294688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57" name="Text Box 57"/>
          <p:cNvSpPr txBox="1">
            <a:spLocks noChangeArrowheads="1"/>
          </p:cNvSpPr>
          <p:nvPr/>
        </p:nvSpPr>
        <p:spPr bwMode="auto">
          <a:xfrm>
            <a:off x="8256588" y="6499225"/>
            <a:ext cx="750887" cy="42703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fld id="{6C2ABFC1-D874-4612-B5FD-0E76C81E9C40}" type="slidenum">
              <a:rPr lang="ru-RU" b="1">
                <a:solidFill>
                  <a:schemeClr val="tx2"/>
                </a:solidFill>
              </a:rPr>
              <a:pPr algn="r">
                <a:defRPr/>
              </a:pPr>
              <a:t>‹#›</a:t>
            </a:fld>
            <a:endParaRPr lang="ru-RU" b="1">
              <a:solidFill>
                <a:schemeClr val="tx2"/>
              </a:solidFill>
            </a:endParaRPr>
          </a:p>
        </p:txBody>
      </p:sp>
      <p:grpSp>
        <p:nvGrpSpPr>
          <p:cNvPr id="1029" name="Group 59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153660" name="Line 60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661" name="Line 61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2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0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0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0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0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000">
          <a:solidFill>
            <a:srgbClr val="33333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vdgb_soft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user/VDGBSOF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of.com/portfolio/julos/illustration/3d-chrome-home-with-an-orange-arrow-going-over-the-top-version-2-56059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new_dezign_oran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44355">
            <a:off x="4764905" y="450709"/>
            <a:ext cx="3723766" cy="4001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5611" y="5687737"/>
            <a:ext cx="6400800" cy="966787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5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Компания 1С:ВДГБ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5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ВДГБ: Сайт для управляющей компании ЖКХ, ТСЖ и ЖСК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8823325" y="5291138"/>
            <a:ext cx="7938" cy="1554162"/>
            <a:chOff x="5558" y="0"/>
            <a:chExt cx="5" cy="726"/>
          </a:xfrm>
        </p:grpSpPr>
        <p:sp>
          <p:nvSpPr>
            <p:cNvPr id="4102" name="Line 19"/>
            <p:cNvSpPr>
              <a:spLocks noChangeShapeType="1"/>
            </p:cNvSpPr>
            <p:nvPr/>
          </p:nvSpPr>
          <p:spPr bwMode="auto">
            <a:xfrm>
              <a:off x="5558" y="0"/>
              <a:ext cx="0" cy="726"/>
            </a:xfrm>
            <a:prstGeom prst="line">
              <a:avLst/>
            </a:prstGeom>
            <a:noFill/>
            <a:ln w="6350">
              <a:solidFill>
                <a:srgbClr val="CC33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103" name="Line 20"/>
            <p:cNvSpPr>
              <a:spLocks noChangeShapeType="1"/>
            </p:cNvSpPr>
            <p:nvPr/>
          </p:nvSpPr>
          <p:spPr bwMode="auto">
            <a:xfrm>
              <a:off x="5563" y="0"/>
              <a:ext cx="0" cy="726"/>
            </a:xfrm>
            <a:prstGeom prst="line">
              <a:avLst/>
            </a:prstGeom>
            <a:noFill/>
            <a:ln w="12700">
              <a:solidFill>
                <a:srgbClr val="FFFF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56708" y="2549929"/>
            <a:ext cx="7853249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extrusionClr>
                <a:schemeClr val="tx1">
                  <a:lumMod val="90000"/>
                  <a:lumOff val="10000"/>
                </a:schemeClr>
              </a:extrusionClr>
              <a:contourClr>
                <a:schemeClr val="tx1">
                  <a:lumMod val="90000"/>
                  <a:lumOff val="10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FF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Интернет, как инструмент информирования и работы с жильцами.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2941983" y="2640565"/>
            <a:ext cx="6202017" cy="255454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ВДГБ: Сайт управляющей компании ЖКХ,</a:t>
            </a:r>
            <a:br>
              <a:rPr lang="ru-RU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ТСЖ и ЖСК</a:t>
            </a:r>
            <a:endParaRPr lang="ru-RU" sz="40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823325" y="5303838"/>
            <a:ext cx="7938" cy="1554162"/>
            <a:chOff x="5558" y="0"/>
            <a:chExt cx="5" cy="726"/>
          </a:xfrm>
        </p:grpSpPr>
        <p:sp>
          <p:nvSpPr>
            <p:cNvPr id="7174" name="Line 11"/>
            <p:cNvSpPr>
              <a:spLocks noChangeShapeType="1"/>
            </p:cNvSpPr>
            <p:nvPr/>
          </p:nvSpPr>
          <p:spPr bwMode="auto">
            <a:xfrm>
              <a:off x="5558" y="0"/>
              <a:ext cx="0" cy="726"/>
            </a:xfrm>
            <a:prstGeom prst="line">
              <a:avLst/>
            </a:prstGeom>
            <a:noFill/>
            <a:ln w="6350">
              <a:solidFill>
                <a:srgbClr val="CC33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175" name="Line 12"/>
            <p:cNvSpPr>
              <a:spLocks noChangeShapeType="1"/>
            </p:cNvSpPr>
            <p:nvPr/>
          </p:nvSpPr>
          <p:spPr bwMode="auto">
            <a:xfrm>
              <a:off x="5563" y="0"/>
              <a:ext cx="0" cy="726"/>
            </a:xfrm>
            <a:prstGeom prst="line">
              <a:avLst/>
            </a:prstGeom>
            <a:noFill/>
            <a:ln w="12700">
              <a:solidFill>
                <a:srgbClr val="FFFF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7172" name="Text Box 14"/>
          <p:cNvSpPr txBox="1">
            <a:spLocks noChangeArrowheads="1"/>
          </p:cNvSpPr>
          <p:nvPr/>
        </p:nvSpPr>
        <p:spPr bwMode="auto">
          <a:xfrm>
            <a:off x="1933575" y="5942013"/>
            <a:ext cx="7004050" cy="3683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tx2"/>
                </a:solidFill>
              </a:rPr>
              <a:t>ВДГБ: Сайт управляющей компании ЖКХ, ТСЖ и ЖСК</a:t>
            </a:r>
          </a:p>
        </p:txBody>
      </p:sp>
      <p:pic>
        <p:nvPicPr>
          <p:cNvPr id="10" name="Рисунок 9" descr="bl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353" y="2087646"/>
            <a:ext cx="2493916" cy="26517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dirty="0" smtClean="0"/>
              <a:t>Возможности программного продукта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5073650"/>
          </a:xfrm>
        </p:spPr>
        <p:txBody>
          <a:bodyPr/>
          <a:lstStyle/>
          <a:p>
            <a:pPr marL="177800" indent="-177800" algn="just" eaLnBrk="1" hangingPunct="1">
              <a:defRPr/>
            </a:pPr>
            <a:r>
              <a:rPr lang="ru-RU" sz="2000" dirty="0" smtClean="0"/>
              <a:t>Размещение общей информации для жильцов, обслуживающихся в управляющей компании или членов ТСЖ, а именно: </a:t>
            </a:r>
          </a:p>
          <a:p>
            <a:pPr marL="577850" lvl="1" indent="-177800" eaLnBrk="1" hangingPunct="1">
              <a:defRPr/>
            </a:pPr>
            <a:r>
              <a:rPr lang="ru-RU" sz="1800" dirty="0" smtClean="0"/>
              <a:t>Протоколы собраний. </a:t>
            </a:r>
          </a:p>
          <a:p>
            <a:pPr marL="577850" lvl="1" indent="-177800" eaLnBrk="1" hangingPunct="1">
              <a:defRPr/>
            </a:pPr>
            <a:r>
              <a:rPr lang="ru-RU" sz="1800" dirty="0" smtClean="0"/>
              <a:t>Информация о тарифах. </a:t>
            </a:r>
          </a:p>
          <a:p>
            <a:pPr marL="577850" lvl="1" indent="-177800" eaLnBrk="1" hangingPunct="1">
              <a:defRPr/>
            </a:pPr>
            <a:r>
              <a:rPr lang="ru-RU" sz="1800" dirty="0" smtClean="0"/>
              <a:t>Уставные документы. </a:t>
            </a:r>
          </a:p>
          <a:p>
            <a:pPr marL="577850" lvl="1" indent="-177800" eaLnBrk="1" hangingPunct="1">
              <a:defRPr/>
            </a:pPr>
            <a:r>
              <a:rPr lang="ru-RU" sz="1800" dirty="0" smtClean="0"/>
              <a:t>Контактная информация о</a:t>
            </a:r>
          </a:p>
          <a:p>
            <a:pPr marL="577850" lvl="1" indent="-177800" eaLnBrk="1" hangingPunct="1">
              <a:defRPr/>
            </a:pPr>
            <a:r>
              <a:rPr lang="ru-RU" sz="1800" dirty="0" smtClean="0"/>
              <a:t>поставщиках услуг. </a:t>
            </a:r>
          </a:p>
          <a:p>
            <a:pPr marL="577850" lvl="1" indent="-177800" eaLnBrk="1" hangingPunct="1">
              <a:defRPr/>
            </a:pPr>
            <a:r>
              <a:rPr lang="ru-RU" sz="1800" dirty="0" smtClean="0"/>
              <a:t>Смету расходов ТСЖ. </a:t>
            </a:r>
          </a:p>
          <a:p>
            <a:pPr marL="577850" lvl="1" indent="-177800" eaLnBrk="1" hangingPunct="1">
              <a:defRPr/>
            </a:pPr>
            <a:r>
              <a:rPr lang="ru-RU" sz="1800" dirty="0" smtClean="0"/>
              <a:t>Новости, статьи и прочие</a:t>
            </a:r>
          </a:p>
          <a:p>
            <a:pPr marL="631825" lvl="1" indent="-98425"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 документы любого содержания.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8198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199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8197" name="Содержимое 4" descr="screen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071688"/>
            <a:ext cx="392906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dirty="0" smtClean="0"/>
              <a:t>Возможности программного продукта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5073650"/>
          </a:xfrm>
          <a:noFill/>
        </p:spPr>
        <p:txBody>
          <a:bodyPr/>
          <a:lstStyle/>
          <a:p>
            <a:pPr marL="177800" indent="-177800" eaLnBrk="1" hangingPunct="1"/>
            <a:r>
              <a:rPr lang="ru-RU" sz="2000" dirty="0" smtClean="0"/>
              <a:t>Личный кабинет жильца, в котором он может: </a:t>
            </a:r>
          </a:p>
          <a:p>
            <a:pPr marL="577850" lvl="1" indent="-177800" eaLnBrk="1" hangingPunct="1"/>
            <a:r>
              <a:rPr lang="ru-RU" sz="1800" dirty="0" smtClean="0"/>
              <a:t>Получить и распечатать квитанцию на оплату коммунальных услуг </a:t>
            </a:r>
          </a:p>
          <a:p>
            <a:pPr marL="577850" lvl="1" indent="-177800" eaLnBrk="1" hangingPunct="1"/>
            <a:endParaRPr lang="ru-RU" sz="1800" dirty="0" smtClean="0"/>
          </a:p>
          <a:p>
            <a:pPr marL="177800" indent="-177800" eaLnBrk="1" hangingPunct="1"/>
            <a:endParaRPr lang="ru-RU" sz="1800" dirty="0" smtClean="0"/>
          </a:p>
          <a:p>
            <a:pPr marL="177800" indent="-177800" eaLnBrk="1" hangingPunct="1"/>
            <a:endParaRPr lang="ru-RU" sz="1800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13317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3318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145" y="2014331"/>
            <a:ext cx="3792646" cy="45183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dirty="0" smtClean="0"/>
              <a:t>Возможности программного продукта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5073650"/>
          </a:xfrm>
          <a:noFill/>
        </p:spPr>
        <p:txBody>
          <a:bodyPr/>
          <a:lstStyle/>
          <a:p>
            <a:pPr marL="177800" indent="-177800" eaLnBrk="1" hangingPunct="1"/>
            <a:r>
              <a:rPr lang="ru-RU" sz="2000" dirty="0" smtClean="0"/>
              <a:t>Личный кабинет жильца, в котором он может: </a:t>
            </a:r>
          </a:p>
          <a:p>
            <a:pPr marL="577850" lvl="1" indent="-177800" eaLnBrk="1" hangingPunct="1"/>
            <a:r>
              <a:rPr lang="ru-RU" sz="1800" dirty="0" smtClean="0"/>
              <a:t>Просмотреть баланс платежей и задолженность</a:t>
            </a:r>
          </a:p>
          <a:p>
            <a:pPr marL="577850" lvl="1" indent="-177800" eaLnBrk="1" hangingPunct="1"/>
            <a:endParaRPr lang="ru-RU" sz="1800" dirty="0" smtClean="0"/>
          </a:p>
          <a:p>
            <a:pPr marL="177800" indent="-177800" eaLnBrk="1" hangingPunct="1"/>
            <a:endParaRPr lang="ru-RU" sz="1800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13317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3318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8" name="Рисунок 7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965" y="2878272"/>
            <a:ext cx="7268590" cy="20291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dirty="0" smtClean="0"/>
              <a:t>Возможности программного продукта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5073650"/>
          </a:xfrm>
          <a:noFill/>
        </p:spPr>
        <p:txBody>
          <a:bodyPr/>
          <a:lstStyle/>
          <a:p>
            <a:pPr marL="177800" indent="-177800" eaLnBrk="1" hangingPunct="1"/>
            <a:r>
              <a:rPr lang="ru-RU" sz="2000" dirty="0" smtClean="0"/>
              <a:t>Личный кабинет жильца, в котором он может: </a:t>
            </a:r>
          </a:p>
          <a:p>
            <a:pPr marL="577850" lvl="1" indent="-177800" eaLnBrk="1" hangingPunct="1"/>
            <a:r>
              <a:rPr lang="ru-RU" sz="1800" dirty="0" smtClean="0"/>
              <a:t>Ввести показания счетчиков </a:t>
            </a:r>
          </a:p>
          <a:p>
            <a:pPr marL="177800" indent="-177800" eaLnBrk="1" hangingPunct="1"/>
            <a:endParaRPr lang="ru-RU" sz="1800" dirty="0" smtClean="0"/>
          </a:p>
          <a:p>
            <a:pPr marL="177800" indent="-177800" eaLnBrk="1" hangingPunct="1"/>
            <a:endParaRPr lang="ru-RU" sz="1800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13317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3318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8" name="Рисунок 7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071" y="2901664"/>
            <a:ext cx="7192379" cy="2114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dirty="0" smtClean="0"/>
              <a:t>Возможности программного продукта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5073650"/>
          </a:xfrm>
          <a:noFill/>
        </p:spPr>
        <p:txBody>
          <a:bodyPr/>
          <a:lstStyle/>
          <a:p>
            <a:pPr marL="177800" indent="-177800" eaLnBrk="1" hangingPunct="1"/>
            <a:r>
              <a:rPr lang="ru-RU" sz="2000" dirty="0" smtClean="0"/>
              <a:t>Личный кабинет жильца, в котором он может: </a:t>
            </a:r>
          </a:p>
          <a:p>
            <a:pPr marL="577850" lvl="1" indent="-177800" eaLnBrk="1" hangingPunct="1"/>
            <a:r>
              <a:rPr lang="ru-RU" sz="1800" dirty="0" smtClean="0"/>
              <a:t>Оформить заявку на вызов мастера</a:t>
            </a:r>
          </a:p>
          <a:p>
            <a:pPr marL="577850" lvl="1" indent="-177800" eaLnBrk="1" hangingPunct="1"/>
            <a:endParaRPr lang="ru-RU" sz="1800" dirty="0" smtClean="0"/>
          </a:p>
          <a:p>
            <a:pPr marL="177800" indent="-177800" eaLnBrk="1" hangingPunct="1"/>
            <a:endParaRPr lang="ru-RU" sz="1800" dirty="0" smtClean="0"/>
          </a:p>
          <a:p>
            <a:pPr marL="177800" indent="-177800" eaLnBrk="1" hangingPunct="1"/>
            <a:endParaRPr lang="ru-RU" sz="1800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13317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3318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7" name="Рисунок 6" descr="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337" y="2609418"/>
            <a:ext cx="5913393" cy="30373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1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505" y="2120348"/>
            <a:ext cx="5985529" cy="42804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dirty="0" smtClean="0"/>
              <a:t>Возможности программного продукта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5073650"/>
          </a:xfrm>
          <a:noFill/>
        </p:spPr>
        <p:txBody>
          <a:bodyPr/>
          <a:lstStyle/>
          <a:p>
            <a:pPr marL="177800" indent="-177800" eaLnBrk="1" hangingPunct="1"/>
            <a:r>
              <a:rPr lang="ru-RU" sz="2000" dirty="0" smtClean="0"/>
              <a:t>Личный кабинет жильца, в котором он может: </a:t>
            </a:r>
          </a:p>
          <a:p>
            <a:pPr marL="577850" lvl="1" indent="-177800" eaLnBrk="1" hangingPunct="1"/>
            <a:r>
              <a:rPr lang="ru-RU" sz="1800" dirty="0" smtClean="0"/>
              <a:t>Задать вопрос или направить обращение Управлению</a:t>
            </a:r>
          </a:p>
          <a:p>
            <a:pPr marL="577850" lvl="1" indent="-177800" eaLnBrk="1" hangingPunct="1">
              <a:buNone/>
            </a:pPr>
            <a:r>
              <a:rPr lang="ru-RU" sz="1800" dirty="0" smtClean="0"/>
              <a:t> </a:t>
            </a:r>
          </a:p>
          <a:p>
            <a:pPr marL="177800" indent="-177800" eaLnBrk="1" hangingPunct="1"/>
            <a:endParaRPr lang="ru-RU" sz="1800" dirty="0" smtClean="0"/>
          </a:p>
          <a:p>
            <a:pPr marL="177800" indent="-177800" eaLnBrk="1" hangingPunct="1"/>
            <a:endParaRPr lang="ru-RU" sz="1800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13317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3318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7" name="Рисунок 6" descr="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370" y="2252869"/>
            <a:ext cx="5584898" cy="4005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47" y="3085585"/>
            <a:ext cx="8475266" cy="1724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1688" y="2869782"/>
            <a:ext cx="5357931" cy="23913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dirty="0" smtClean="0"/>
              <a:t>Возможности программного продукта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5073650"/>
          </a:xfrm>
          <a:noFill/>
        </p:spPr>
        <p:txBody>
          <a:bodyPr/>
          <a:lstStyle/>
          <a:p>
            <a:pPr marL="177800" indent="-177800" eaLnBrk="1" hangingPunct="1"/>
            <a:r>
              <a:rPr lang="ru-RU" sz="2000" dirty="0" smtClean="0"/>
              <a:t>Личный кабинет жильца, в котором он может: </a:t>
            </a:r>
          </a:p>
          <a:p>
            <a:pPr marL="577850" lvl="1" indent="-177800" eaLnBrk="1" hangingPunct="1"/>
            <a:r>
              <a:rPr lang="ru-RU" sz="1800" dirty="0" smtClean="0"/>
              <a:t>Принять участие в голосовании</a:t>
            </a:r>
          </a:p>
          <a:p>
            <a:pPr marL="577850" lvl="1" indent="-177800" eaLnBrk="1" hangingPunct="1"/>
            <a:endParaRPr lang="ru-RU" sz="1800" dirty="0" smtClean="0"/>
          </a:p>
          <a:p>
            <a:pPr marL="177800" indent="-177800" eaLnBrk="1" hangingPunct="1"/>
            <a:endParaRPr lang="ru-RU" sz="1800" dirty="0" smtClean="0"/>
          </a:p>
          <a:p>
            <a:pPr marL="177800" indent="-177800" eaLnBrk="1" hangingPunct="1"/>
            <a:endParaRPr lang="ru-RU" sz="1800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13317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3318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7" name="Рисунок 6" descr="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574" y="2471753"/>
            <a:ext cx="4291159" cy="3372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8273" y="2317256"/>
            <a:ext cx="4092582" cy="37919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dirty="0" smtClean="0"/>
              <a:t>Возможности программного продукта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5073650"/>
          </a:xfrm>
          <a:noFill/>
        </p:spPr>
        <p:txBody>
          <a:bodyPr/>
          <a:lstStyle/>
          <a:p>
            <a:pPr marL="177800" indent="-177800" eaLnBrk="1" hangingPunct="1"/>
            <a:r>
              <a:rPr lang="ru-RU" sz="2000" dirty="0" smtClean="0"/>
              <a:t>Личный кабинет жильца, в котором он может: </a:t>
            </a:r>
          </a:p>
          <a:p>
            <a:pPr marL="577850" lvl="1" indent="-177800" eaLnBrk="1" hangingPunct="1"/>
            <a:r>
              <a:rPr lang="ru-RU" sz="1800" dirty="0" smtClean="0"/>
              <a:t>Оплатить услуги ЖКХ</a:t>
            </a:r>
          </a:p>
          <a:p>
            <a:pPr marL="577850" lvl="1" indent="-177800" eaLnBrk="1" hangingPunct="1"/>
            <a:endParaRPr lang="ru-RU" sz="1800" dirty="0" smtClean="0"/>
          </a:p>
          <a:p>
            <a:pPr marL="177800" indent="-177800" eaLnBrk="1" hangingPunct="1"/>
            <a:endParaRPr lang="ru-RU" sz="1800" dirty="0" smtClean="0"/>
          </a:p>
          <a:p>
            <a:pPr marL="177800" indent="-177800" eaLnBrk="1" hangingPunct="1"/>
            <a:endParaRPr lang="ru-RU" sz="1800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13317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3318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7" name="Рисунок 6" descr="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09" y="2812626"/>
            <a:ext cx="4448815" cy="2448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dirty="0" smtClean="0"/>
              <a:t>Возможности программного продукта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5073650"/>
          </a:xfrm>
          <a:noFill/>
        </p:spPr>
        <p:txBody>
          <a:bodyPr/>
          <a:lstStyle/>
          <a:p>
            <a:pPr marL="177800" indent="-177800" eaLnBrk="1" hangingPunct="1"/>
            <a:r>
              <a:rPr lang="ru-RU" sz="2000" dirty="0" smtClean="0"/>
              <a:t>Личный кабинет жильца, в котором он может: </a:t>
            </a:r>
          </a:p>
          <a:p>
            <a:pPr marL="577850" lvl="1" indent="-177800" eaLnBrk="1" hangingPunct="1"/>
            <a:r>
              <a:rPr lang="ru-RU" sz="1800" dirty="0" smtClean="0"/>
              <a:t>Разместить частное объявление</a:t>
            </a:r>
          </a:p>
          <a:p>
            <a:pPr marL="577850" lvl="1" indent="-177800" eaLnBrk="1" hangingPunct="1">
              <a:buNone/>
            </a:pPr>
            <a:r>
              <a:rPr lang="ru-RU" sz="1800" dirty="0" smtClean="0"/>
              <a:t> </a:t>
            </a:r>
          </a:p>
          <a:p>
            <a:pPr marL="177800" indent="-177800" eaLnBrk="1" hangingPunct="1"/>
            <a:endParaRPr lang="ru-RU" sz="1800" dirty="0" smtClean="0"/>
          </a:p>
          <a:p>
            <a:pPr marL="177800" indent="-177800" eaLnBrk="1" hangingPunct="1"/>
            <a:endParaRPr lang="ru-RU" sz="1800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13317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3318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7" name="Рисунок 6" descr="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740" y="2704532"/>
            <a:ext cx="4549963" cy="2649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dirty="0" smtClean="0"/>
              <a:t>Проблемы современного предприятия ЖКХ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5126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5127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5124" name="Рисунок 6" descr="icon-start-business-blo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0713" y="1539875"/>
            <a:ext cx="3357562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Содержимое 7"/>
          <p:cNvSpPr>
            <a:spLocks noGrp="1"/>
          </p:cNvSpPr>
          <p:nvPr>
            <p:ph idx="1"/>
          </p:nvPr>
        </p:nvSpPr>
        <p:spPr>
          <a:xfrm>
            <a:off x="360363" y="1260475"/>
            <a:ext cx="8294687" cy="5073650"/>
          </a:xfrm>
        </p:spPr>
        <p:txBody>
          <a:bodyPr/>
          <a:lstStyle/>
          <a:p>
            <a:r>
              <a:rPr lang="ru-RU" sz="2000" dirty="0" smtClean="0"/>
              <a:t>Высокий уровень долгов от населения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и медленный возврат.</a:t>
            </a:r>
          </a:p>
          <a:p>
            <a:r>
              <a:rPr lang="ru-RU" sz="2000" dirty="0" smtClean="0"/>
              <a:t>Низкий уровень коммуникаций, малая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доступность для получателей услуг.</a:t>
            </a:r>
          </a:p>
          <a:p>
            <a:r>
              <a:rPr lang="ru-RU" sz="2000" dirty="0" smtClean="0"/>
              <a:t>Низкая скорость по решению оперативных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вопросов от населения.</a:t>
            </a:r>
          </a:p>
          <a:p>
            <a:r>
              <a:rPr lang="ru-RU" sz="2000" dirty="0" smtClean="0"/>
              <a:t>Неиспользуемые возможности для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получения дополнительной прибыли.</a:t>
            </a:r>
          </a:p>
          <a:p>
            <a:r>
              <a:rPr lang="ru-RU" sz="2000" dirty="0" smtClean="0"/>
              <a:t>Негативное отношение населения. </a:t>
            </a:r>
          </a:p>
          <a:p>
            <a:endParaRPr lang="ru-RU" sz="1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dirty="0" smtClean="0"/>
              <a:t>Интеграция и обмен с информационными системами расчета коммунальных платежей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5073650"/>
          </a:xfrm>
          <a:noFill/>
        </p:spPr>
        <p:txBody>
          <a:bodyPr/>
          <a:lstStyle/>
          <a:p>
            <a:pPr marL="177800" indent="-177800"/>
            <a:r>
              <a:rPr lang="ru-RU" sz="2000" dirty="0" smtClean="0">
                <a:solidFill>
                  <a:srgbClr val="5F0000"/>
                </a:solidFill>
              </a:rPr>
              <a:t>Выгрузка введенных жильцами показаний счетчиков из сайта в информационную систему компании. </a:t>
            </a:r>
          </a:p>
          <a:p>
            <a:pPr marL="177800" indent="-177800"/>
            <a:r>
              <a:rPr lang="ru-RU" sz="2000" dirty="0" smtClean="0">
                <a:solidFill>
                  <a:srgbClr val="5F0000"/>
                </a:solidFill>
              </a:rPr>
              <a:t>Загрузка на сайт информации о начислениях произведенных пользователями из информационной системы. </a:t>
            </a:r>
          </a:p>
          <a:p>
            <a:pPr marL="177800" indent="-177800"/>
            <a:r>
              <a:rPr lang="ru-RU" sz="2000" dirty="0" smtClean="0">
                <a:solidFill>
                  <a:srgbClr val="5F0000"/>
                </a:solidFill>
              </a:rPr>
              <a:t>Типовая настройка модуля интеграции под программы:</a:t>
            </a:r>
          </a:p>
          <a:p>
            <a:pPr marL="577850" lvl="1" indent="-177800"/>
            <a:r>
              <a:rPr lang="ru-RU" sz="1800" b="1" dirty="0" smtClean="0">
                <a:solidFill>
                  <a:srgbClr val="5F0000"/>
                </a:solidFill>
              </a:rPr>
              <a:t>1С: Учет в управляющих компаниях ЖКХ, ТСЖ и ЖСК</a:t>
            </a:r>
          </a:p>
          <a:p>
            <a:pPr marL="577850" lvl="1" indent="-177800"/>
            <a:r>
              <a:rPr lang="ru-RU" sz="1800" b="1" dirty="0" smtClean="0">
                <a:solidFill>
                  <a:srgbClr val="5F0000"/>
                </a:solidFill>
              </a:rPr>
              <a:t>1С: Председатель ТСЖ</a:t>
            </a:r>
          </a:p>
          <a:p>
            <a:pPr marL="177800" indent="-177800"/>
            <a:r>
              <a:rPr lang="ru-RU" sz="2000" dirty="0" smtClean="0">
                <a:solidFill>
                  <a:srgbClr val="5F0000"/>
                </a:solidFill>
              </a:rPr>
              <a:t>Интеграция с другими учетными системами посредством обмена файлами в формате XML , </a:t>
            </a:r>
            <a:r>
              <a:rPr lang="en-US" sz="2000" dirty="0" smtClean="0">
                <a:solidFill>
                  <a:srgbClr val="5F0000"/>
                </a:solidFill>
              </a:rPr>
              <a:t>CSV</a:t>
            </a:r>
            <a:endParaRPr lang="ru-RU" sz="2000" dirty="0" smtClean="0">
              <a:solidFill>
                <a:srgbClr val="5F0000"/>
              </a:solidFill>
            </a:endParaRPr>
          </a:p>
          <a:p>
            <a:pPr marL="177800" indent="-177800" eaLnBrk="1" hangingPunct="1"/>
            <a:endParaRPr lang="ru-RU" sz="1800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9221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222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dirty="0" smtClean="0"/>
              <a:t>Возможности программного продукта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5073650"/>
          </a:xfrm>
          <a:noFill/>
        </p:spPr>
        <p:txBody>
          <a:bodyPr/>
          <a:lstStyle/>
          <a:p>
            <a:pPr marL="177800" indent="-177800" eaLnBrk="1" hangingPunct="1"/>
            <a:r>
              <a:rPr lang="ru-RU" sz="2000" dirty="0" smtClean="0"/>
              <a:t>Дополнительные возможности портала по увеличению возврата долгов: </a:t>
            </a:r>
          </a:p>
          <a:p>
            <a:pPr marL="577850" lvl="1" indent="-177800"/>
            <a:r>
              <a:rPr lang="ru-RU" sz="1800" dirty="0" smtClean="0"/>
              <a:t>Автоматические напоминания для оповещения должников и неплательщиков. </a:t>
            </a:r>
          </a:p>
          <a:p>
            <a:pPr marL="577850" lvl="1" indent="-177800"/>
            <a:r>
              <a:rPr lang="ru-RU" sz="1800" dirty="0" smtClean="0"/>
              <a:t>Доставка квитанций </a:t>
            </a:r>
            <a:r>
              <a:rPr lang="ru-RU" sz="1800" dirty="0" err="1" smtClean="0"/>
              <a:t>онлайн</a:t>
            </a:r>
            <a:r>
              <a:rPr lang="ru-RU" sz="1800" dirty="0" smtClean="0"/>
              <a:t> – чем быстрее вы доставите, чем быстрее придут деньги</a:t>
            </a:r>
          </a:p>
          <a:p>
            <a:pPr marL="577850" lvl="1" indent="-177800"/>
            <a:r>
              <a:rPr lang="ru-RU" sz="1800" dirty="0" smtClean="0"/>
              <a:t>Увеличение удовлетворенностью качеством  оказываемых вами услуг</a:t>
            </a:r>
          </a:p>
          <a:p>
            <a:pPr marL="577850" lvl="1" indent="-177800"/>
            <a:r>
              <a:rPr lang="ru-RU" sz="1800" dirty="0" smtClean="0"/>
              <a:t>Ещё один канал поступления оплаты – через сайт , </a:t>
            </a:r>
            <a:r>
              <a:rPr lang="ru-RU" sz="1800" dirty="0" err="1" smtClean="0"/>
              <a:t>онлайн</a:t>
            </a:r>
            <a:r>
              <a:rPr lang="ru-RU" sz="1800" dirty="0" smtClean="0"/>
              <a:t> платежи и прочее.</a:t>
            </a:r>
            <a:endParaRPr lang="ru-RU" sz="2000" dirty="0" smtClean="0"/>
          </a:p>
          <a:p>
            <a:pPr marL="177800" indent="-177800" eaLnBrk="1" hangingPunct="1"/>
            <a:r>
              <a:rPr lang="ru-RU" sz="2000" dirty="0" smtClean="0"/>
              <a:t>Раздел должников на сайте</a:t>
            </a:r>
          </a:p>
          <a:p>
            <a:pPr marL="577850" lvl="1" indent="-177800" eaLnBrk="1" hangingPunct="1">
              <a:buNone/>
            </a:pPr>
            <a:endParaRPr lang="ru-RU" sz="1800" dirty="0" smtClean="0"/>
          </a:p>
          <a:p>
            <a:pPr marL="577850" lvl="1" indent="-177800" eaLnBrk="1" hangingPunct="1">
              <a:buNone/>
            </a:pPr>
            <a:endParaRPr lang="ru-RU" sz="1800" dirty="0" smtClean="0"/>
          </a:p>
          <a:p>
            <a:pPr marL="177800" indent="-177800" eaLnBrk="1" hangingPunct="1"/>
            <a:endParaRPr lang="ru-RU" sz="1800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18437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8438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dirty="0" smtClean="0"/>
              <a:t>Возможности программного продукта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5073650"/>
          </a:xfrm>
          <a:noFill/>
        </p:spPr>
        <p:txBody>
          <a:bodyPr/>
          <a:lstStyle/>
          <a:p>
            <a:pPr marL="177800" indent="-177800" eaLnBrk="1" hangingPunct="1"/>
            <a:r>
              <a:rPr lang="ru-RU" sz="2000" dirty="0" smtClean="0"/>
              <a:t>Дополнительные возможности портала: </a:t>
            </a:r>
          </a:p>
          <a:p>
            <a:pPr marL="577850" lvl="1" indent="-177800" eaLnBrk="1" hangingPunct="1"/>
            <a:r>
              <a:rPr lang="ru-RU" sz="1800" dirty="0" smtClean="0"/>
              <a:t>Форум жильцов. </a:t>
            </a:r>
          </a:p>
          <a:p>
            <a:pPr marL="577850" lvl="1" indent="-177800" eaLnBrk="1" hangingPunct="1"/>
            <a:r>
              <a:rPr lang="ru-RU" sz="1800" dirty="0" smtClean="0"/>
              <a:t>Проведение опросов и голосований с возможностью формирования протокола собрания членов ТСЖ. </a:t>
            </a:r>
          </a:p>
          <a:p>
            <a:pPr marL="577850" lvl="1" indent="-177800" eaLnBrk="1" hangingPunct="1"/>
            <a:r>
              <a:rPr lang="ru-RU" sz="1800" dirty="0" err="1" smtClean="0"/>
              <a:t>Баннерная</a:t>
            </a:r>
            <a:r>
              <a:rPr lang="ru-RU" sz="1800" dirty="0" smtClean="0"/>
              <a:t> реклама на сайте. </a:t>
            </a:r>
          </a:p>
          <a:p>
            <a:pPr marL="577850" lvl="1" indent="-177800" eaLnBrk="1" hangingPunct="1"/>
            <a:r>
              <a:rPr lang="ru-RU" sz="1800" dirty="0" smtClean="0"/>
              <a:t>Размещение фото-галерей. </a:t>
            </a:r>
          </a:p>
          <a:p>
            <a:pPr marL="577850" lvl="1" indent="-177800" eaLnBrk="1" hangingPunct="1"/>
            <a:r>
              <a:rPr lang="ru-RU" sz="1800" dirty="0" smtClean="0"/>
              <a:t>Размещение видео-галерей. </a:t>
            </a:r>
          </a:p>
          <a:p>
            <a:pPr marL="577850" lvl="1" indent="-177800" eaLnBrk="1" hangingPunct="1"/>
            <a:r>
              <a:rPr lang="ru-RU" sz="1800" dirty="0" smtClean="0"/>
              <a:t>Создание </a:t>
            </a:r>
            <a:r>
              <a:rPr lang="ru-RU" sz="1800" dirty="0" err="1" smtClean="0"/>
              <a:t>блогов</a:t>
            </a:r>
            <a:r>
              <a:rPr lang="ru-RU" sz="1800" dirty="0" smtClean="0"/>
              <a:t> для публикации обращений администрации к жильцам. </a:t>
            </a:r>
          </a:p>
          <a:p>
            <a:pPr marL="577850" lvl="1" indent="-177800" eaLnBrk="1" hangingPunct="1"/>
            <a:r>
              <a:rPr lang="ru-RU" sz="1800" dirty="0" smtClean="0"/>
              <a:t>Четыре варианта цветового оформления. </a:t>
            </a:r>
          </a:p>
          <a:p>
            <a:pPr marL="177800" indent="-177800" eaLnBrk="1" hangingPunct="1"/>
            <a:endParaRPr lang="ru-RU" sz="1800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19461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9462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dirty="0" smtClean="0"/>
              <a:t>Возможности программного продукта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5073650"/>
          </a:xfrm>
          <a:noFill/>
        </p:spPr>
        <p:txBody>
          <a:bodyPr/>
          <a:lstStyle/>
          <a:p>
            <a:pPr marL="177800" indent="-177800" eaLnBrk="1" hangingPunct="1"/>
            <a:r>
              <a:rPr lang="ru-RU" sz="2000" dirty="0" smtClean="0"/>
              <a:t>Дополнительные возможности портала:</a:t>
            </a:r>
          </a:p>
          <a:p>
            <a:pPr marL="577850" lvl="1" indent="-177800"/>
            <a:r>
              <a:rPr lang="ru-RU" sz="1800" dirty="0" smtClean="0"/>
              <a:t>Размещение контактов организации:</a:t>
            </a:r>
            <a:endParaRPr lang="ru-RU" sz="2000" dirty="0" smtClean="0"/>
          </a:p>
          <a:p>
            <a:pPr marL="177800" indent="-177800" eaLnBrk="1" hangingPunct="1">
              <a:buNone/>
            </a:pPr>
            <a:r>
              <a:rPr lang="ru-RU" sz="2000" dirty="0" smtClean="0"/>
              <a:t> </a:t>
            </a:r>
          </a:p>
          <a:p>
            <a:pPr marL="177800" indent="-177800" eaLnBrk="1" hangingPunct="1">
              <a:buNone/>
            </a:pPr>
            <a:r>
              <a:rPr lang="ru-RU" sz="2000" dirty="0" smtClean="0"/>
              <a:t> </a:t>
            </a:r>
          </a:p>
          <a:p>
            <a:pPr marL="577850" lvl="1" indent="-177800" eaLnBrk="1" hangingPunct="1"/>
            <a:endParaRPr lang="ru-RU" sz="1800" dirty="0" smtClean="0"/>
          </a:p>
          <a:p>
            <a:pPr marL="177800" indent="-177800" eaLnBrk="1" hangingPunct="1"/>
            <a:endParaRPr lang="ru-RU" sz="1800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19461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9462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7" name="Рисунок 6" descr="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841" y="2153476"/>
            <a:ext cx="3566663" cy="430971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new_dezign_oran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44355">
            <a:off x="4764905" y="450709"/>
            <a:ext cx="3723766" cy="4001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9350" y="5846763"/>
            <a:ext cx="6400800" cy="966787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5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Компания 1С:ВДГБ</a:t>
            </a:r>
          </a:p>
        </p:txBody>
      </p:sp>
      <p:grpSp>
        <p:nvGrpSpPr>
          <p:cNvPr id="4099" name="Group 18"/>
          <p:cNvGrpSpPr>
            <a:grpSpLocks/>
          </p:cNvGrpSpPr>
          <p:nvPr/>
        </p:nvGrpSpPr>
        <p:grpSpPr bwMode="auto">
          <a:xfrm>
            <a:off x="8823325" y="5291138"/>
            <a:ext cx="7938" cy="1554162"/>
            <a:chOff x="5558" y="0"/>
            <a:chExt cx="5" cy="726"/>
          </a:xfrm>
        </p:grpSpPr>
        <p:sp>
          <p:nvSpPr>
            <p:cNvPr id="4102" name="Line 19"/>
            <p:cNvSpPr>
              <a:spLocks noChangeShapeType="1"/>
            </p:cNvSpPr>
            <p:nvPr/>
          </p:nvSpPr>
          <p:spPr bwMode="auto">
            <a:xfrm>
              <a:off x="5558" y="0"/>
              <a:ext cx="0" cy="726"/>
            </a:xfrm>
            <a:prstGeom prst="line">
              <a:avLst/>
            </a:prstGeom>
            <a:noFill/>
            <a:ln w="6350">
              <a:solidFill>
                <a:srgbClr val="CC33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103" name="Line 20"/>
            <p:cNvSpPr>
              <a:spLocks noChangeShapeType="1"/>
            </p:cNvSpPr>
            <p:nvPr/>
          </p:nvSpPr>
          <p:spPr bwMode="auto">
            <a:xfrm>
              <a:off x="5563" y="0"/>
              <a:ext cx="0" cy="726"/>
            </a:xfrm>
            <a:prstGeom prst="line">
              <a:avLst/>
            </a:prstGeom>
            <a:noFill/>
            <a:ln w="12700">
              <a:solidFill>
                <a:srgbClr val="FFFF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06831" y="1851660"/>
            <a:ext cx="7853249" cy="243143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extrusionClr>
                <a:schemeClr val="tx1">
                  <a:lumMod val="90000"/>
                  <a:lumOff val="10000"/>
                </a:schemeClr>
              </a:extrusionClr>
              <a:contourClr>
                <a:schemeClr val="tx1">
                  <a:lumMod val="90000"/>
                  <a:lumOff val="10000"/>
                </a:schemeClr>
              </a:contourClr>
            </a:sp3d>
          </a:bodyPr>
          <a:lstStyle/>
          <a:p>
            <a:pPr>
              <a:defRPr/>
            </a:pPr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FF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FF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Обзор изменений в релизе                     11.0.4 / 11.0.0 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FF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>
                <a:ea typeface="Calibri" pitchFamily="34" charset="0"/>
                <a:cs typeface="Times New Roman" pitchFamily="18" charset="0"/>
              </a:rPr>
              <a:t>Обзор изменений в релизе 11.0.0</a:t>
            </a:r>
            <a:endParaRPr lang="ru-RU" dirty="0" smtClean="0"/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5073650"/>
          </a:xfrm>
        </p:spPr>
        <p:txBody>
          <a:bodyPr/>
          <a:lstStyle/>
          <a:p>
            <a:pPr marL="177800" indent="-177800" algn="just" eaLnBrk="1" hangingPunct="1">
              <a:defRPr/>
            </a:pPr>
            <a:r>
              <a:rPr lang="ru-RU" sz="2200" dirty="0" smtClean="0"/>
              <a:t>Рассылки и уведомления: </a:t>
            </a:r>
          </a:p>
          <a:p>
            <a:pPr marL="577850" lvl="1" indent="-177800" eaLnBrk="1" hangingPunct="1">
              <a:defRPr/>
            </a:pPr>
            <a:r>
              <a:rPr lang="ru-RU" sz="2000" dirty="0" smtClean="0"/>
              <a:t>Добавлена возможность уведомления по электронной почте о необходимости ввода показаний счетчиков:</a:t>
            </a:r>
          </a:p>
          <a:p>
            <a:pPr marL="577850" lvl="1" indent="-177800" eaLnBrk="1" hangingPunct="1">
              <a:defRPr/>
            </a:pPr>
            <a:endParaRPr lang="ru-RU" sz="2000" dirty="0" smtClean="0"/>
          </a:p>
          <a:p>
            <a:pPr marL="577850" lvl="1" indent="-177800" eaLnBrk="1" hangingPunct="1">
              <a:defRPr/>
            </a:pPr>
            <a:endParaRPr lang="ru-RU" sz="2000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8198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199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7" name="Рисунок 6" descr="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105" y="2945190"/>
            <a:ext cx="5529668" cy="2023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>
                <a:ea typeface="Calibri" pitchFamily="34" charset="0"/>
                <a:cs typeface="Times New Roman" pitchFamily="18" charset="0"/>
              </a:rPr>
              <a:t>Обзор изменений в релизе 11.0.0</a:t>
            </a:r>
            <a:endParaRPr lang="ru-RU" dirty="0" smtClean="0"/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5073650"/>
          </a:xfrm>
        </p:spPr>
        <p:txBody>
          <a:bodyPr/>
          <a:lstStyle/>
          <a:p>
            <a:pPr marL="177800" indent="-177800" algn="just" eaLnBrk="1" hangingPunct="1">
              <a:defRPr/>
            </a:pPr>
            <a:r>
              <a:rPr lang="ru-RU" sz="2200" dirty="0" smtClean="0"/>
              <a:t>Рассылки и уведомления: </a:t>
            </a:r>
          </a:p>
          <a:p>
            <a:pPr marL="577850" lvl="1" indent="-177800" eaLnBrk="1" hangingPunct="1">
              <a:defRPr/>
            </a:pPr>
            <a:r>
              <a:rPr lang="ru-RU" sz="2000" dirty="0" smtClean="0"/>
              <a:t>Добавлена возможность уведомления по электронной почте о задолженности контрагента:</a:t>
            </a:r>
          </a:p>
          <a:p>
            <a:pPr marL="577850" lvl="1" indent="-177800" eaLnBrk="1" hangingPunct="1">
              <a:defRPr/>
            </a:pPr>
            <a:endParaRPr lang="ru-RU" sz="2000" dirty="0" smtClean="0"/>
          </a:p>
          <a:p>
            <a:pPr marL="577850" lvl="1" indent="-177800" eaLnBrk="1" hangingPunct="1">
              <a:defRPr/>
            </a:pPr>
            <a:endParaRPr lang="ru-RU" sz="2000" dirty="0" smtClean="0"/>
          </a:p>
          <a:p>
            <a:pPr marL="577850" lvl="1" indent="-177800" eaLnBrk="1" hangingPunct="1">
              <a:defRPr/>
            </a:pPr>
            <a:endParaRPr lang="ru-RU" sz="2000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8198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199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8" name="Рисунок 7" descr="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767" y="2929880"/>
            <a:ext cx="4477627" cy="20439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>
                <a:ea typeface="Calibri" pitchFamily="34" charset="0"/>
                <a:cs typeface="Times New Roman" pitchFamily="18" charset="0"/>
              </a:rPr>
              <a:t>Обзор изменений в релизе 11.0.0</a:t>
            </a:r>
            <a:endParaRPr lang="ru-RU" dirty="0" smtClean="0"/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5073650"/>
          </a:xfrm>
        </p:spPr>
        <p:txBody>
          <a:bodyPr/>
          <a:lstStyle/>
          <a:p>
            <a:pPr marL="177800" indent="-177800" algn="just" eaLnBrk="1" hangingPunct="1">
              <a:defRPr/>
            </a:pPr>
            <a:r>
              <a:rPr lang="ru-RU" sz="2200" dirty="0" smtClean="0"/>
              <a:t>Ввод показаний счетчиков: </a:t>
            </a:r>
          </a:p>
          <a:p>
            <a:pPr marL="577850" lvl="1" indent="-177800" eaLnBrk="1" hangingPunct="1">
              <a:defRPr/>
            </a:pPr>
            <a:r>
              <a:rPr lang="ru-RU" sz="2000" dirty="0" smtClean="0"/>
              <a:t>Добавлена  возможность выгрузки показаний счетчиков в формате </a:t>
            </a:r>
            <a:r>
              <a:rPr lang="en-US" sz="2000" dirty="0" smtClean="0"/>
              <a:t>CSV</a:t>
            </a:r>
            <a:endParaRPr lang="ru-RU" sz="2000" dirty="0" smtClean="0"/>
          </a:p>
          <a:p>
            <a:pPr marL="577850" lvl="1" indent="-177800" eaLnBrk="1" hangingPunct="1">
              <a:defRPr/>
            </a:pPr>
            <a:endParaRPr lang="ru-RU" sz="2000" dirty="0" smtClean="0"/>
          </a:p>
          <a:p>
            <a:pPr marL="577850" lvl="1" indent="-177800" eaLnBrk="1" hangingPunct="1">
              <a:defRPr/>
            </a:pPr>
            <a:endParaRPr lang="ru-RU" sz="2000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8198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199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8" name="Рисунок 7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84" y="2846888"/>
            <a:ext cx="8226684" cy="22218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>
                <a:ea typeface="Calibri" pitchFamily="34" charset="0"/>
                <a:cs typeface="Times New Roman" pitchFamily="18" charset="0"/>
              </a:rPr>
              <a:t>Обзор изменений в релизе 11.0.0</a:t>
            </a:r>
            <a:endParaRPr lang="ru-RU" dirty="0" smtClean="0"/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5073650"/>
          </a:xfrm>
        </p:spPr>
        <p:txBody>
          <a:bodyPr/>
          <a:lstStyle/>
          <a:p>
            <a:pPr marL="177800" indent="-177800" algn="just" eaLnBrk="1" hangingPunct="1">
              <a:defRPr/>
            </a:pPr>
            <a:r>
              <a:rPr lang="ru-RU" sz="2200" dirty="0" smtClean="0"/>
              <a:t>Ввод показаний счетчиков: </a:t>
            </a:r>
          </a:p>
          <a:p>
            <a:pPr marL="577850" lvl="1" indent="-177800" eaLnBrk="1" hangingPunct="1">
              <a:defRPr/>
            </a:pPr>
            <a:r>
              <a:rPr lang="ru-RU" sz="2000" dirty="0" smtClean="0"/>
              <a:t>Добавлена возможность пошаговой выгрузки показаний счетчиков</a:t>
            </a:r>
          </a:p>
          <a:p>
            <a:pPr marL="577850" lvl="1" indent="-177800" eaLnBrk="1" hangingPunct="1">
              <a:defRPr/>
            </a:pPr>
            <a:endParaRPr lang="ru-RU" sz="2000" dirty="0" smtClean="0"/>
          </a:p>
          <a:p>
            <a:pPr marL="577850" lvl="1" indent="-177800" eaLnBrk="1" hangingPunct="1">
              <a:defRPr/>
            </a:pPr>
            <a:endParaRPr lang="ru-RU" sz="2000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8198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199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7" name="Рисунок 6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50" y="2626967"/>
            <a:ext cx="8180387" cy="2209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>
                <a:ea typeface="Calibri" pitchFamily="34" charset="0"/>
                <a:cs typeface="Times New Roman" pitchFamily="18" charset="0"/>
              </a:rPr>
              <a:t>Обзор изменений в релизе 11.0.0</a:t>
            </a:r>
            <a:endParaRPr lang="ru-RU" dirty="0" smtClean="0"/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5073650"/>
          </a:xfrm>
        </p:spPr>
        <p:txBody>
          <a:bodyPr/>
          <a:lstStyle/>
          <a:p>
            <a:pPr marL="177800" indent="-177800" algn="just" eaLnBrk="1" hangingPunct="1">
              <a:defRPr/>
            </a:pPr>
            <a:r>
              <a:rPr lang="ru-RU" sz="2200" dirty="0" smtClean="0"/>
              <a:t>Ввод показаний счетчиков: </a:t>
            </a:r>
          </a:p>
          <a:p>
            <a:pPr marL="577850" lvl="1" indent="-177800" eaLnBrk="1" hangingPunct="1">
              <a:defRPr/>
            </a:pPr>
            <a:r>
              <a:rPr lang="ru-RU" sz="2000" dirty="0" smtClean="0"/>
              <a:t>Добавлена возможность настройки вывода полей лицевого счета в истории ввода показаний счетчиков административной части</a:t>
            </a:r>
          </a:p>
          <a:p>
            <a:pPr marL="577850" lvl="1" indent="-177800" eaLnBrk="1" hangingPunct="1">
              <a:defRPr/>
            </a:pPr>
            <a:endParaRPr lang="ru-RU" sz="2000" dirty="0" smtClean="0"/>
          </a:p>
          <a:p>
            <a:pPr marL="577850" lvl="1" indent="-177800" eaLnBrk="1" hangingPunct="1">
              <a:defRPr/>
            </a:pPr>
            <a:endParaRPr lang="ru-RU" sz="2000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8198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199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9" name="Рисунок 8" descr="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112" y="2696901"/>
            <a:ext cx="6270528" cy="3656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2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3218180"/>
            <a:ext cx="8092440" cy="140420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8823325" y="5291138"/>
            <a:ext cx="7938" cy="1554162"/>
            <a:chOff x="5558" y="0"/>
            <a:chExt cx="5" cy="726"/>
          </a:xfrm>
        </p:grpSpPr>
        <p:sp>
          <p:nvSpPr>
            <p:cNvPr id="4102" name="Line 19"/>
            <p:cNvSpPr>
              <a:spLocks noChangeShapeType="1"/>
            </p:cNvSpPr>
            <p:nvPr/>
          </p:nvSpPr>
          <p:spPr bwMode="auto">
            <a:xfrm>
              <a:off x="5558" y="0"/>
              <a:ext cx="0" cy="726"/>
            </a:xfrm>
            <a:prstGeom prst="line">
              <a:avLst/>
            </a:prstGeom>
            <a:noFill/>
            <a:ln w="6350">
              <a:solidFill>
                <a:srgbClr val="CC33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103" name="Line 20"/>
            <p:cNvSpPr>
              <a:spLocks noChangeShapeType="1"/>
            </p:cNvSpPr>
            <p:nvPr/>
          </p:nvSpPr>
          <p:spPr bwMode="auto">
            <a:xfrm>
              <a:off x="5563" y="0"/>
              <a:ext cx="0" cy="726"/>
            </a:xfrm>
            <a:prstGeom prst="line">
              <a:avLst/>
            </a:prstGeom>
            <a:noFill/>
            <a:ln w="12700">
              <a:solidFill>
                <a:srgbClr val="FFFF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881924" y="2721230"/>
            <a:ext cx="6498785" cy="139403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 contourW="12700">
              <a:extrusionClr>
                <a:schemeClr val="tx1">
                  <a:lumMod val="90000"/>
                  <a:lumOff val="10000"/>
                </a:schemeClr>
              </a:extrusionClr>
              <a:contourClr>
                <a:schemeClr val="tx1">
                  <a:lumMod val="90000"/>
                  <a:lumOff val="1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FF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Сфера применения программного продукта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FF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933575" y="5942013"/>
            <a:ext cx="7004050" cy="369332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tx2"/>
                </a:solidFill>
              </a:rPr>
              <a:t>ВДГБ: Сайт управляющей компании ЖКХ, ТСЖ и </a:t>
            </a:r>
            <a:r>
              <a:rPr lang="ru-RU" b="1" dirty="0" smtClean="0">
                <a:solidFill>
                  <a:schemeClr val="tx2"/>
                </a:solidFill>
              </a:rPr>
              <a:t>ЖСК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>
                <a:ea typeface="Calibri" pitchFamily="34" charset="0"/>
                <a:cs typeface="Times New Roman" pitchFamily="18" charset="0"/>
              </a:rPr>
              <a:t>Обзор изменений в релизе 11.0.0</a:t>
            </a:r>
            <a:endParaRPr lang="ru-RU" dirty="0" smtClean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5073650"/>
          </a:xfrm>
          <a:noFill/>
        </p:spPr>
        <p:txBody>
          <a:bodyPr/>
          <a:lstStyle/>
          <a:p>
            <a:pPr marL="177800" indent="-177800" eaLnBrk="1" hangingPunct="1"/>
            <a:r>
              <a:rPr lang="ru-RU" sz="2200" dirty="0" smtClean="0">
                <a:solidFill>
                  <a:srgbClr val="5F0000"/>
                </a:solidFill>
              </a:rPr>
              <a:t>Добавлен раздел «Должники» :</a:t>
            </a:r>
          </a:p>
          <a:p>
            <a:pPr marL="177800" indent="-177800" eaLnBrk="1" hangingPunct="1"/>
            <a:endParaRPr lang="ru-RU" sz="1800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9221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222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10" name="Рисунок 9" descr="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013" y="1668223"/>
            <a:ext cx="5752061" cy="46297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249680" y="4734560"/>
          <a:ext cx="620268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1340"/>
                <a:gridCol w="310134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Пользователю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«Изменения в Вашем обращении»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Подрядной организации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«Изменения в обращении»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Диспетчеру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«Изменения в обращении»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329690" y="2058670"/>
          <a:ext cx="608838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4190"/>
                <a:gridCol w="3044190"/>
              </a:tblGrid>
              <a:tr h="285390">
                <a:tc>
                  <a:txBody>
                    <a:bodyPr/>
                    <a:lstStyle/>
                    <a:p>
                      <a:r>
                        <a:rPr lang="ru-RU" dirty="0" smtClean="0"/>
                        <a:t> Пользователь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Сообщение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476249">
                <a:tc>
                  <a:txBody>
                    <a:bodyPr/>
                    <a:lstStyle/>
                    <a:p>
                      <a:r>
                        <a:rPr lang="ru-RU" dirty="0" smtClean="0"/>
                        <a:t>Пользователю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«Ваше обращение принято»</a:t>
                      </a:r>
                      <a:endParaRPr lang="ru-RU" dirty="0"/>
                    </a:p>
                  </a:txBody>
                  <a:tcPr/>
                </a:tc>
              </a:tr>
              <a:tr h="272142">
                <a:tc>
                  <a:txBody>
                    <a:bodyPr/>
                    <a:lstStyle/>
                    <a:p>
                      <a:r>
                        <a:rPr lang="ru-RU" dirty="0" smtClean="0"/>
                        <a:t>Диспетчеру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«Новое обращение»</a:t>
                      </a:r>
                      <a:endParaRPr lang="ru-RU" dirty="0"/>
                    </a:p>
                  </a:txBody>
                  <a:tcPr/>
                </a:tc>
              </a:tr>
              <a:tr h="476249">
                <a:tc>
                  <a:txBody>
                    <a:bodyPr/>
                    <a:lstStyle/>
                    <a:p>
                      <a:r>
                        <a:rPr lang="ru-RU" dirty="0" smtClean="0"/>
                        <a:t>Подрядной</a:t>
                      </a:r>
                      <a:r>
                        <a:rPr lang="ru-RU" baseline="0" dirty="0" smtClean="0"/>
                        <a:t> организации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«Изменения</a:t>
                      </a:r>
                      <a:r>
                        <a:rPr lang="ru-RU" baseline="0" dirty="0" smtClean="0"/>
                        <a:t> в обращении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>
                <a:ea typeface="Calibri" pitchFamily="34" charset="0"/>
                <a:cs typeface="Times New Roman" pitchFamily="18" charset="0"/>
              </a:rPr>
              <a:t>Обзор изменений в релизе 11.0.0</a:t>
            </a:r>
            <a:endParaRPr lang="ru-RU" dirty="0" smtClean="0"/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5073650"/>
          </a:xfrm>
        </p:spPr>
        <p:txBody>
          <a:bodyPr/>
          <a:lstStyle/>
          <a:p>
            <a:pPr marL="177800" indent="-177800" algn="just" eaLnBrk="1" hangingPunct="1">
              <a:defRPr/>
            </a:pPr>
            <a:r>
              <a:rPr lang="ru-RU" sz="2200" dirty="0" smtClean="0"/>
              <a:t>Аварийно – диспетчерская служба: </a:t>
            </a:r>
          </a:p>
          <a:p>
            <a:pPr marL="577850" lvl="1" indent="-177800" eaLnBrk="1" hangingPunct="1">
              <a:defRPr/>
            </a:pPr>
            <a:r>
              <a:rPr lang="ru-RU" sz="2000" dirty="0" smtClean="0"/>
              <a:t>При создании нового обращения приходит уведомление по электронной почте: </a:t>
            </a:r>
          </a:p>
          <a:p>
            <a:pPr marL="577850" lvl="1" indent="-177800" eaLnBrk="1" hangingPunct="1">
              <a:defRPr/>
            </a:pPr>
            <a:endParaRPr lang="ru-RU" sz="2000" dirty="0" smtClean="0"/>
          </a:p>
          <a:p>
            <a:pPr marL="577850" lvl="1" indent="-177800" eaLnBrk="1" hangingPunct="1">
              <a:defRPr/>
            </a:pPr>
            <a:endParaRPr lang="ru-RU" sz="2000" dirty="0" smtClean="0"/>
          </a:p>
          <a:p>
            <a:pPr marL="577850" lvl="1" indent="-177800" eaLnBrk="1" hangingPunct="1">
              <a:defRPr/>
            </a:pPr>
            <a:endParaRPr lang="ru-RU" sz="2000" dirty="0" smtClean="0"/>
          </a:p>
          <a:p>
            <a:pPr marL="577850" lvl="1" indent="-177800" eaLnBrk="1" hangingPunct="1">
              <a:defRPr/>
            </a:pPr>
            <a:endParaRPr lang="ru-RU" sz="2000" dirty="0" smtClean="0"/>
          </a:p>
          <a:p>
            <a:pPr marL="577850" lvl="1" indent="-177800" eaLnBrk="1" hangingPunct="1">
              <a:defRPr/>
            </a:pPr>
            <a:r>
              <a:rPr lang="ru-RU" sz="2000" dirty="0" smtClean="0"/>
              <a:t>При любых изменениях обращения (статуса, ответственного,  добавления комментариев и т.п.) приходит уведомление по электронной почте:</a:t>
            </a:r>
          </a:p>
          <a:p>
            <a:pPr marL="977900" lvl="2" indent="-177800">
              <a:defRPr/>
            </a:pPr>
            <a:endParaRPr lang="ru-RU" sz="2000" dirty="0" smtClean="0"/>
          </a:p>
          <a:p>
            <a:pPr marL="577850" lvl="1" indent="-177800" eaLnBrk="1" hangingPunct="1">
              <a:defRPr/>
            </a:pPr>
            <a:endParaRPr lang="ru-RU" sz="1800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8198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199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>
                <a:ea typeface="Calibri" pitchFamily="34" charset="0"/>
                <a:cs typeface="Times New Roman" pitchFamily="18" charset="0"/>
              </a:rPr>
              <a:t>Обзор изменений в релизе 11.0.0</a:t>
            </a:r>
            <a:endParaRPr lang="ru-RU" dirty="0" smtClean="0"/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5073650"/>
          </a:xfrm>
        </p:spPr>
        <p:txBody>
          <a:bodyPr/>
          <a:lstStyle/>
          <a:p>
            <a:pPr marL="177800" indent="-177800" algn="just">
              <a:defRPr/>
            </a:pPr>
            <a:r>
              <a:rPr lang="ru-RU" sz="2200" dirty="0" smtClean="0"/>
              <a:t>Прочие изменения: </a:t>
            </a:r>
          </a:p>
          <a:p>
            <a:pPr marL="577850" lvl="1" indent="-177800">
              <a:defRPr/>
            </a:pPr>
            <a:r>
              <a:rPr lang="ru-RU" sz="2000" dirty="0" smtClean="0"/>
              <a:t>Добавлена поддержка часовых поясов</a:t>
            </a:r>
          </a:p>
          <a:p>
            <a:pPr marL="977900" lvl="2" indent="-177800">
              <a:defRPr/>
            </a:pPr>
            <a:r>
              <a:rPr lang="ru-RU" sz="1800" dirty="0" smtClean="0"/>
              <a:t>В настройках ядра появилась секция "Часовые пояса":</a:t>
            </a:r>
          </a:p>
          <a:p>
            <a:pPr marL="977900" lvl="2" indent="-177800">
              <a:defRPr/>
            </a:pPr>
            <a:endParaRPr lang="ru-RU" sz="1800" dirty="0" smtClean="0"/>
          </a:p>
          <a:p>
            <a:pPr marL="977900" lvl="2" indent="-177800">
              <a:defRPr/>
            </a:pPr>
            <a:endParaRPr lang="ru-RU" sz="1800" dirty="0" smtClean="0"/>
          </a:p>
          <a:p>
            <a:pPr marL="977900" lvl="2" indent="-177800">
              <a:defRPr/>
            </a:pPr>
            <a:endParaRPr lang="ru-RU" sz="1800" dirty="0" smtClean="0"/>
          </a:p>
          <a:p>
            <a:pPr marL="977900" lvl="2" indent="-177800">
              <a:defRPr/>
            </a:pPr>
            <a:endParaRPr lang="ru-RU" sz="1800" dirty="0" smtClean="0"/>
          </a:p>
          <a:p>
            <a:pPr marL="977900" lvl="2" indent="-177800">
              <a:defRPr/>
            </a:pPr>
            <a:endParaRPr lang="ru-RU" sz="1800" dirty="0" smtClean="0"/>
          </a:p>
          <a:p>
            <a:pPr marL="977900" lvl="2" indent="-177800">
              <a:defRPr/>
            </a:pPr>
            <a:r>
              <a:rPr lang="ru-RU" sz="1800" dirty="0" smtClean="0"/>
              <a:t>В профиле пользователя появилась настройка "Часовые пояса":</a:t>
            </a:r>
          </a:p>
          <a:p>
            <a:pPr marL="577850" lvl="1" indent="-177800">
              <a:defRPr/>
            </a:pPr>
            <a:endParaRPr lang="ru-RU" sz="2000" dirty="0" smtClean="0"/>
          </a:p>
          <a:p>
            <a:pPr marL="577850" lvl="1" indent="-177800">
              <a:defRPr/>
            </a:pPr>
            <a:endParaRPr lang="ru-RU" sz="2000" dirty="0" smtClean="0"/>
          </a:p>
          <a:p>
            <a:pPr marL="177800" indent="-177800" algn="just" eaLnBrk="1" hangingPunct="1">
              <a:defRPr/>
            </a:pPr>
            <a:endParaRPr lang="ru-RU" sz="2000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8198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199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8786" y="2617988"/>
            <a:ext cx="74390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172" y="5020519"/>
            <a:ext cx="762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>
                <a:ea typeface="Calibri" pitchFamily="34" charset="0"/>
                <a:cs typeface="Times New Roman" pitchFamily="18" charset="0"/>
              </a:rPr>
              <a:t>Обзор изменений в релизе 11.0.0</a:t>
            </a:r>
            <a:endParaRPr lang="ru-RU" dirty="0" smtClean="0"/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5073650"/>
          </a:xfrm>
        </p:spPr>
        <p:txBody>
          <a:bodyPr/>
          <a:lstStyle/>
          <a:p>
            <a:pPr marL="177800" indent="-177800" algn="just">
              <a:defRPr/>
            </a:pPr>
            <a:r>
              <a:rPr lang="ru-RU" sz="2200" dirty="0" smtClean="0"/>
              <a:t>Прочие изменения: </a:t>
            </a:r>
          </a:p>
          <a:p>
            <a:pPr marL="577850" lvl="1" indent="-177800">
              <a:defRPr/>
            </a:pPr>
            <a:r>
              <a:rPr lang="ru-RU" sz="2000" dirty="0" smtClean="0"/>
              <a:t>Добавлена  возможность выводить сумму начислений в квитанции с учетом задолженности</a:t>
            </a:r>
          </a:p>
          <a:p>
            <a:pPr marL="177800" indent="-177800" algn="just" eaLnBrk="1" hangingPunct="1">
              <a:defRPr/>
            </a:pPr>
            <a:endParaRPr lang="ru-RU" sz="2000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8198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199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8" name="Рисунок 7" descr="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657" y="2539656"/>
            <a:ext cx="5420732" cy="3792683"/>
          </a:xfrm>
          <a:prstGeom prst="rect">
            <a:avLst/>
          </a:prstGeom>
        </p:spPr>
      </p:pic>
      <p:pic>
        <p:nvPicPr>
          <p:cNvPr id="12" name="Рисунок 11" descr="3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940" y="1142877"/>
            <a:ext cx="4691780" cy="55093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>
                <a:ea typeface="Calibri" pitchFamily="34" charset="0"/>
                <a:cs typeface="Times New Roman" pitchFamily="18" charset="0"/>
              </a:rPr>
              <a:t>Обзор изменений в релизе 11.0.0</a:t>
            </a:r>
            <a:endParaRPr lang="ru-RU" dirty="0" smtClean="0"/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5073650"/>
          </a:xfrm>
        </p:spPr>
        <p:txBody>
          <a:bodyPr/>
          <a:lstStyle/>
          <a:p>
            <a:pPr marL="177800" indent="-177800" algn="just">
              <a:defRPr/>
            </a:pPr>
            <a:r>
              <a:rPr lang="ru-RU" sz="2200" dirty="0" smtClean="0"/>
              <a:t>Прочие изменения: </a:t>
            </a:r>
          </a:p>
          <a:p>
            <a:pPr marL="577850" lvl="1" indent="-177800">
              <a:defRPr/>
            </a:pPr>
            <a:r>
              <a:rPr lang="ru-RU" sz="2000" dirty="0" smtClean="0"/>
              <a:t>Добавлена возможность автозаполнения полей нового лицевого счета на основании имеющихся данных</a:t>
            </a:r>
          </a:p>
          <a:p>
            <a:pPr marL="577850" lvl="1" indent="-177800">
              <a:defRPr/>
            </a:pPr>
            <a:endParaRPr lang="ru-RU" sz="2000" dirty="0" smtClean="0"/>
          </a:p>
          <a:p>
            <a:pPr marL="577850" lvl="1" indent="-177800">
              <a:defRPr/>
            </a:pPr>
            <a:endParaRPr lang="ru-RU" sz="2000" dirty="0" smtClean="0"/>
          </a:p>
          <a:p>
            <a:pPr marL="177800" indent="-177800" algn="just" eaLnBrk="1" hangingPunct="1">
              <a:defRPr/>
            </a:pPr>
            <a:endParaRPr lang="ru-RU" sz="2000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8198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199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7" name="Рисунок 6" descr="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681" y="2449088"/>
            <a:ext cx="4934059" cy="3928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>
                <a:ea typeface="Calibri" pitchFamily="34" charset="0"/>
                <a:cs typeface="Times New Roman" pitchFamily="18" charset="0"/>
              </a:rPr>
              <a:t>Обзор изменений в релизе 11.0.0</a:t>
            </a:r>
            <a:endParaRPr lang="ru-RU" dirty="0" smtClean="0"/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5073650"/>
          </a:xfrm>
        </p:spPr>
        <p:txBody>
          <a:bodyPr/>
          <a:lstStyle/>
          <a:p>
            <a:pPr marL="177800" indent="-177800" algn="just">
              <a:defRPr/>
            </a:pPr>
            <a:r>
              <a:rPr lang="ru-RU" sz="2200" dirty="0" smtClean="0"/>
              <a:t>Прочие изменения: </a:t>
            </a:r>
          </a:p>
          <a:p>
            <a:pPr marL="577850" lvl="1" indent="-177800">
              <a:defRPr/>
            </a:pPr>
            <a:r>
              <a:rPr lang="ru-RU" sz="2000" dirty="0" smtClean="0"/>
              <a:t>Добавлена возможность изменения языка на украинский</a:t>
            </a:r>
          </a:p>
          <a:p>
            <a:pPr marL="577850" lvl="1" indent="-177800">
              <a:defRPr/>
            </a:pPr>
            <a:endParaRPr lang="ru-RU" sz="2000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8198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8199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8" name="Рисунок 7" descr="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457" y="2125645"/>
            <a:ext cx="5926237" cy="43866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823325" y="5303838"/>
            <a:ext cx="7938" cy="1554162"/>
            <a:chOff x="5558" y="0"/>
            <a:chExt cx="5" cy="726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>
              <a:off x="5558" y="0"/>
              <a:ext cx="0" cy="726"/>
            </a:xfrm>
            <a:prstGeom prst="line">
              <a:avLst/>
            </a:prstGeom>
            <a:noFill/>
            <a:ln w="6350">
              <a:solidFill>
                <a:srgbClr val="CC33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9705" name="Line 9"/>
            <p:cNvSpPr>
              <a:spLocks noChangeShapeType="1"/>
            </p:cNvSpPr>
            <p:nvPr/>
          </p:nvSpPr>
          <p:spPr bwMode="auto">
            <a:xfrm>
              <a:off x="5563" y="0"/>
              <a:ext cx="0" cy="726"/>
            </a:xfrm>
            <a:prstGeom prst="line">
              <a:avLst/>
            </a:prstGeom>
            <a:noFill/>
            <a:ln w="12700">
              <a:solidFill>
                <a:srgbClr val="FFFF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887538" y="5724525"/>
            <a:ext cx="6964362" cy="747713"/>
            <a:chOff x="1189" y="265"/>
            <a:chExt cx="4387" cy="471"/>
          </a:xfrm>
        </p:grpSpPr>
        <p:sp>
          <p:nvSpPr>
            <p:cNvPr id="29702" name="Text Box 11"/>
            <p:cNvSpPr txBox="1">
              <a:spLocks noChangeArrowheads="1"/>
            </p:cNvSpPr>
            <p:nvPr/>
          </p:nvSpPr>
          <p:spPr bwMode="auto">
            <a:xfrm>
              <a:off x="1348" y="505"/>
              <a:ext cx="4228" cy="231"/>
            </a:xfrm>
            <a:prstGeom prst="rect">
              <a:avLst/>
            </a:prstGeom>
            <a:noFill/>
            <a:ln w="444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b="1">
                  <a:solidFill>
                    <a:schemeClr val="tx2"/>
                  </a:solidFill>
                </a:rPr>
                <a:t>Компания «ВДГБ», 2011 г.</a:t>
              </a:r>
            </a:p>
          </p:txBody>
        </p:sp>
        <p:sp>
          <p:nvSpPr>
            <p:cNvPr id="29703" name="Text Box 12"/>
            <p:cNvSpPr txBox="1">
              <a:spLocks noChangeArrowheads="1"/>
            </p:cNvSpPr>
            <p:nvPr/>
          </p:nvSpPr>
          <p:spPr bwMode="auto">
            <a:xfrm>
              <a:off x="1189" y="265"/>
              <a:ext cx="4383" cy="227"/>
            </a:xfrm>
            <a:prstGeom prst="rect">
              <a:avLst/>
            </a:prstGeom>
            <a:noFill/>
            <a:ln w="444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endParaRPr lang="ru-RU" sz="1600">
                <a:solidFill>
                  <a:schemeClr val="tx2"/>
                </a:solidFill>
              </a:endParaRPr>
            </a:p>
          </p:txBody>
        </p:sp>
      </p:grp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23850" y="3381375"/>
            <a:ext cx="8496300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3288" lvl="2" indent="-103188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/>
            </a:pPr>
            <a:r>
              <a:rPr lang="ru-RU" sz="1800" kern="0" dirty="0">
                <a:solidFill>
                  <a:srgbClr val="333333"/>
                </a:solidFill>
                <a:latin typeface="+mn-lt"/>
              </a:rPr>
              <a:t>тел</a:t>
            </a:r>
            <a:r>
              <a:rPr lang="ru-RU" sz="1800" b="1" kern="0" dirty="0">
                <a:solidFill>
                  <a:srgbClr val="333333"/>
                </a:solidFill>
                <a:latin typeface="+mn-lt"/>
              </a:rPr>
              <a:t>.  8 (495) 980-25-39</a:t>
            </a:r>
          </a:p>
          <a:p>
            <a:pPr marL="903288" lvl="2" indent="-103188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/>
            </a:pPr>
            <a:r>
              <a:rPr lang="ru-RU" sz="1800" kern="0" dirty="0">
                <a:solidFill>
                  <a:srgbClr val="333333"/>
                </a:solidFill>
                <a:latin typeface="+mn-lt"/>
              </a:rPr>
              <a:t>сайт: </a:t>
            </a:r>
            <a:r>
              <a:rPr lang="en-US" sz="1800" b="1" kern="0" dirty="0">
                <a:solidFill>
                  <a:srgbClr val="333333"/>
                </a:solidFill>
                <a:latin typeface="+mn-lt"/>
              </a:rPr>
              <a:t>www.vdgb-soft.ru</a:t>
            </a:r>
          </a:p>
          <a:p>
            <a:pPr marL="903288" lvl="2" indent="-103188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/>
            </a:pPr>
            <a:r>
              <a:rPr lang="ru-RU" sz="1800" kern="0" dirty="0">
                <a:solidFill>
                  <a:srgbClr val="333333"/>
                </a:solidFill>
                <a:latin typeface="+mn-lt"/>
              </a:rPr>
              <a:t>е-</a:t>
            </a:r>
            <a:r>
              <a:rPr lang="en-US" sz="1800" kern="0" dirty="0">
                <a:solidFill>
                  <a:srgbClr val="333333"/>
                </a:solidFill>
                <a:latin typeface="+mn-lt"/>
              </a:rPr>
              <a:t>mail: </a:t>
            </a:r>
            <a:r>
              <a:rPr lang="en-US" sz="1800" b="1" kern="0" dirty="0" err="1" smtClean="0">
                <a:solidFill>
                  <a:srgbClr val="333333"/>
                </a:solidFill>
                <a:latin typeface="+mn-lt"/>
              </a:rPr>
              <a:t>clients@vdgb</a:t>
            </a:r>
            <a:r>
              <a:rPr lang="ru-RU" sz="1800" b="1" kern="0" dirty="0" smtClean="0">
                <a:solidFill>
                  <a:srgbClr val="333333"/>
                </a:solidFill>
                <a:latin typeface="+mn-lt"/>
              </a:rPr>
              <a:t>-</a:t>
            </a:r>
            <a:r>
              <a:rPr lang="en-US" sz="1800" b="1" kern="0" dirty="0" smtClean="0">
                <a:solidFill>
                  <a:srgbClr val="333333"/>
                </a:solidFill>
                <a:latin typeface="+mn-lt"/>
              </a:rPr>
              <a:t>soft.ru</a:t>
            </a:r>
            <a:endParaRPr lang="en-US" sz="1800" b="1" kern="0" dirty="0">
              <a:solidFill>
                <a:srgbClr val="333333"/>
              </a:solidFill>
              <a:latin typeface="+mn-lt"/>
            </a:endParaRPr>
          </a:p>
          <a:p>
            <a:pPr marL="903288" lvl="2" indent="-103188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800" kern="0" dirty="0" err="1">
                <a:solidFill>
                  <a:srgbClr val="333333"/>
                </a:solidFill>
                <a:latin typeface="+mn-lt"/>
              </a:rPr>
              <a:t>skype</a:t>
            </a:r>
            <a:r>
              <a:rPr lang="en-US" sz="1800" kern="0" dirty="0">
                <a:solidFill>
                  <a:srgbClr val="333333"/>
                </a:solidFill>
                <a:latin typeface="+mn-lt"/>
              </a:rPr>
              <a:t>: </a:t>
            </a:r>
            <a:r>
              <a:rPr lang="en-US" sz="1800" b="1" kern="0" dirty="0">
                <a:solidFill>
                  <a:srgbClr val="333333"/>
                </a:solidFill>
                <a:latin typeface="+mn-lt"/>
              </a:rPr>
              <a:t>vdgb_sale, </a:t>
            </a:r>
            <a:r>
              <a:rPr lang="en-US" sz="1800" b="1" kern="0" dirty="0" err="1">
                <a:solidFill>
                  <a:srgbClr val="333333"/>
                </a:solidFill>
                <a:latin typeface="+mn-lt"/>
              </a:rPr>
              <a:t>vdgb_partner</a:t>
            </a:r>
            <a:endParaRPr lang="en-US" sz="1800" b="1" kern="0" dirty="0">
              <a:solidFill>
                <a:srgbClr val="333333"/>
              </a:solidFill>
              <a:latin typeface="+mn-lt"/>
            </a:endParaRPr>
          </a:p>
          <a:p>
            <a:pPr marL="903288" lvl="2" indent="-103188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800" kern="0" dirty="0">
                <a:solidFill>
                  <a:srgbClr val="333333"/>
                </a:solidFill>
                <a:latin typeface="+mn-lt"/>
              </a:rPr>
              <a:t>ICQ: </a:t>
            </a:r>
            <a:r>
              <a:rPr lang="en-US" sz="1800" b="1" kern="0" dirty="0">
                <a:solidFill>
                  <a:srgbClr val="333333"/>
                </a:solidFill>
                <a:latin typeface="+mn-lt"/>
              </a:rPr>
              <a:t>582996416</a:t>
            </a:r>
          </a:p>
          <a:p>
            <a:pPr marL="903288" lvl="2" indent="-103188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800" kern="0" dirty="0">
                <a:solidFill>
                  <a:srgbClr val="333333"/>
                </a:solidFill>
                <a:latin typeface="+mn-lt"/>
              </a:rPr>
              <a:t>Twitter: </a:t>
            </a:r>
            <a:r>
              <a:rPr lang="en-US" sz="1800" b="1" kern="0" dirty="0">
                <a:solidFill>
                  <a:srgbClr val="333333"/>
                </a:solidFill>
                <a:latin typeface="+mn-lt"/>
                <a:hlinkClick r:id="rId3"/>
              </a:rPr>
              <a:t>https://twitter.com/vdgb_soft</a:t>
            </a:r>
            <a:endParaRPr lang="en-US" sz="1800" b="1" kern="0" dirty="0">
              <a:solidFill>
                <a:srgbClr val="333333"/>
              </a:solidFill>
              <a:latin typeface="+mn-lt"/>
            </a:endParaRPr>
          </a:p>
          <a:p>
            <a:pPr marL="903288" lvl="2" indent="-103188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1800" kern="0" dirty="0">
                <a:solidFill>
                  <a:srgbClr val="333333"/>
                </a:solidFill>
              </a:rPr>
              <a:t>YouTube: </a:t>
            </a:r>
            <a:r>
              <a:rPr lang="en-US" sz="1800" b="1" kern="0" dirty="0">
                <a:solidFill>
                  <a:srgbClr val="333333"/>
                </a:solidFill>
                <a:hlinkClick r:id="rId4"/>
              </a:rPr>
              <a:t>http://www.youtube.com/user/VDGBSOFT</a:t>
            </a:r>
            <a:r>
              <a:rPr lang="en-US" sz="1800" b="1" kern="0" dirty="0">
                <a:solidFill>
                  <a:srgbClr val="333333"/>
                </a:solidFill>
              </a:rPr>
              <a:t> </a:t>
            </a:r>
          </a:p>
          <a:p>
            <a:pPr marL="903288" lvl="2" indent="-103188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/>
            </a:pPr>
            <a:endParaRPr lang="en-US" sz="1800" b="1" kern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694113" y="1106488"/>
            <a:ext cx="519906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Благодарим за</a:t>
            </a:r>
            <a:br>
              <a:rPr lang="ru-RU" sz="54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54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внимание!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dirty="0" smtClean="0"/>
              <a:t>ВДГБ: Сайт управляющей компании ЖКХ, ТСЖ и ЖСК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1950" y="1054100"/>
            <a:ext cx="8613775" cy="355600"/>
          </a:xfrm>
        </p:spPr>
        <p:txBody>
          <a:bodyPr/>
          <a:lstStyle/>
          <a:p>
            <a:pPr marL="177800" indent="-177800" algn="ctr" eaLnBrk="1" hangingPunct="1"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5F0000"/>
                </a:solidFill>
              </a:rPr>
              <a:t>Может использоваться следующими организациями:</a:t>
            </a:r>
            <a:endParaRPr lang="ru-RU" b="1" dirty="0" smtClean="0">
              <a:solidFill>
                <a:srgbClr val="5F0000"/>
              </a:solidFill>
            </a:endParaRPr>
          </a:p>
          <a:p>
            <a:pPr marL="577850" lvl="1" indent="-177800" algn="just" eaLnBrk="1" hangingPunct="1">
              <a:buFont typeface="Wingdings" pitchFamily="2" charset="2"/>
              <a:buNone/>
            </a:pPr>
            <a:endParaRPr lang="ru-RU" sz="1800" dirty="0" smtClean="0">
              <a:solidFill>
                <a:srgbClr val="4D4D4D"/>
              </a:solidFill>
            </a:endParaRPr>
          </a:p>
          <a:p>
            <a:pPr marL="177800" indent="-177800" algn="just" eaLnBrk="1" hangingPunct="1">
              <a:buFont typeface="Wingdings" pitchFamily="2" charset="2"/>
              <a:buNone/>
            </a:pPr>
            <a:endParaRPr lang="ru-RU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6154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6155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2611438" y="2844800"/>
            <a:ext cx="687546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t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+mn-lt"/>
              </a:rPr>
              <a:t>Эксплуатационными компаниями </a:t>
            </a:r>
            <a:r>
              <a:rPr lang="ru-RU" kern="0" dirty="0" smtClean="0">
                <a:solidFill>
                  <a:srgbClr val="5F0000"/>
                </a:solidFill>
                <a:latin typeface="+mn-lt"/>
              </a:rPr>
              <a:t>- жилищно-эксплуатационные управления (ЖЭУ), жилищно-эксплуатационные управляющими компаниями</a:t>
            </a:r>
            <a:r>
              <a:rPr lang="ru-RU" kern="0" dirty="0">
                <a:solidFill>
                  <a:srgbClr val="5F0000"/>
                </a:solidFill>
                <a:latin typeface="+mn-lt"/>
              </a:rPr>
              <a:t/>
            </a:r>
            <a:br>
              <a:rPr lang="ru-RU" kern="0" dirty="0">
                <a:solidFill>
                  <a:srgbClr val="5F0000"/>
                </a:solidFill>
                <a:latin typeface="+mn-lt"/>
              </a:rPr>
            </a:br>
            <a:r>
              <a:rPr lang="ru-RU" kern="0" dirty="0">
                <a:solidFill>
                  <a:srgbClr val="5F0000"/>
                </a:solidFill>
                <a:latin typeface="+mn-lt"/>
              </a:rPr>
              <a:t>(ЖЭУК), жилищно-эксплуатационными конторами </a:t>
            </a:r>
            <a:br>
              <a:rPr lang="ru-RU" kern="0" dirty="0">
                <a:solidFill>
                  <a:srgbClr val="5F0000"/>
                </a:solidFill>
                <a:latin typeface="+mn-lt"/>
              </a:rPr>
            </a:br>
            <a:r>
              <a:rPr lang="ru-RU" kern="0" dirty="0">
                <a:solidFill>
                  <a:srgbClr val="5F0000"/>
                </a:solidFill>
                <a:latin typeface="+mn-lt"/>
              </a:rPr>
              <a:t>(ЖЭК)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endParaRPr lang="ru-RU" sz="1800" kern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476250" y="5208588"/>
            <a:ext cx="8742363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fontAlgn="t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b="1" kern="0" dirty="0">
                <a:solidFill>
                  <a:srgbClr val="FF0000"/>
                </a:solidFill>
                <a:latin typeface="+mn-lt"/>
              </a:rPr>
              <a:t>Прочими организациями </a:t>
            </a:r>
            <a:r>
              <a:rPr lang="ru-RU" kern="0" dirty="0">
                <a:solidFill>
                  <a:srgbClr val="5F0000"/>
                </a:solidFill>
                <a:latin typeface="+mn-lt"/>
              </a:rPr>
              <a:t>- ремонтно-строительными, </a:t>
            </a:r>
            <a:r>
              <a:rPr lang="ru-RU" kern="0" dirty="0" err="1">
                <a:solidFill>
                  <a:srgbClr val="5F0000"/>
                </a:solidFill>
                <a:latin typeface="+mn-lt"/>
              </a:rPr>
              <a:t>клининговы</a:t>
            </a:r>
            <a:r>
              <a:rPr lang="ru-RU" kern="0" dirty="0">
                <a:solidFill>
                  <a:srgbClr val="5F0000"/>
                </a:solidFill>
                <a:latin typeface="+mn-lt"/>
              </a:rPr>
              <a:t>- ми, </a:t>
            </a:r>
            <a:r>
              <a:rPr lang="ru-RU" kern="0" dirty="0">
                <a:solidFill>
                  <a:srgbClr val="5F0000"/>
                </a:solidFill>
              </a:rPr>
              <a:t>гаражно-строительными кооперативами</a:t>
            </a:r>
            <a:r>
              <a:rPr lang="ru-RU" kern="0" dirty="0">
                <a:solidFill>
                  <a:srgbClr val="5F0000"/>
                </a:solidFill>
                <a:latin typeface="+mn-lt"/>
              </a:rPr>
              <a:t> и другими предприятия- ми, работающими в секторе жилищных услуг для населения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endParaRPr lang="ru-RU" sz="1800" kern="0" dirty="0">
              <a:solidFill>
                <a:srgbClr val="333333"/>
              </a:solidFill>
              <a:latin typeface="+mn-lt"/>
            </a:endParaRPr>
          </a:p>
        </p:txBody>
      </p:sp>
      <p:pic>
        <p:nvPicPr>
          <p:cNvPr id="6151" name="Picture 2" descr="Royalty Free RF Clipart Illustration Of A 3d Chrome Home With An Orange Arrow Going Over The Top Version 2 by Julos">
            <a:hlinkClick r:id="rId3" tooltip="Royalty Free RF Clipart Illustration Of A 3d Chrome Home With An Orange Arrow Going Over The Top Version 2 by Julos"/>
          </p:cNvPr>
          <p:cNvPicPr>
            <a:picLocks noChangeAspect="1" noChangeArrowheads="1"/>
          </p:cNvPicPr>
          <p:nvPr/>
        </p:nvPicPr>
        <p:blipFill>
          <a:blip r:embed="rId4"/>
          <a:srcRect b="14084"/>
          <a:stretch>
            <a:fillRect/>
          </a:stretch>
        </p:blipFill>
        <p:spPr bwMode="auto">
          <a:xfrm>
            <a:off x="471488" y="2046288"/>
            <a:ext cx="217805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1609725" y="4264025"/>
            <a:ext cx="76676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fontAlgn="t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b="1" kern="0" dirty="0">
                <a:solidFill>
                  <a:srgbClr val="FF0000"/>
                </a:solidFill>
              </a:rPr>
              <a:t>Небольшими организациями </a:t>
            </a:r>
            <a:r>
              <a:rPr lang="ru-RU" kern="0" dirty="0">
                <a:solidFill>
                  <a:srgbClr val="5F0000"/>
                </a:solidFill>
              </a:rPr>
              <a:t>- жилищно-коммунальными хозяйствами (ЖКХ), товариществами собственников жилья (ТСЖ), дирекциями по эксплуатации зданий (ДЭЗ)</a:t>
            </a:r>
            <a:endParaRPr lang="ru-RU" kern="0" dirty="0">
              <a:solidFill>
                <a:srgbClr val="5F0000"/>
              </a:solidFill>
              <a:latin typeface="+mn-lt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3543300" y="1406524"/>
            <a:ext cx="5600700" cy="140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fontAlgn="t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/>
            </a:pPr>
            <a:r>
              <a:rPr lang="ru-RU" b="1" kern="0" dirty="0">
                <a:solidFill>
                  <a:srgbClr val="FF0000"/>
                </a:solidFill>
              </a:rPr>
              <a:t>Крупными организациями </a:t>
            </a:r>
            <a:r>
              <a:rPr lang="ru-RU" kern="0" dirty="0">
                <a:solidFill>
                  <a:srgbClr val="5F0000"/>
                </a:solidFill>
              </a:rPr>
              <a:t>- ЕИРЦ, ЕРЦ </a:t>
            </a:r>
            <a:br>
              <a:rPr lang="ru-RU" kern="0" dirty="0">
                <a:solidFill>
                  <a:srgbClr val="5F0000"/>
                </a:solidFill>
              </a:rPr>
            </a:br>
            <a:r>
              <a:rPr lang="ru-RU" kern="0" dirty="0">
                <a:solidFill>
                  <a:srgbClr val="5F0000"/>
                </a:solidFill>
              </a:rPr>
              <a:t>и ЕРКЦ, строительными организациями, девелоперами, крупными управляющими компаниями, коммунальными сервисными </a:t>
            </a:r>
            <a:r>
              <a:rPr lang="ru-RU" kern="0" dirty="0" smtClean="0">
                <a:solidFill>
                  <a:srgbClr val="5F0000"/>
                </a:solidFill>
              </a:rPr>
              <a:t>компаниями</a:t>
            </a:r>
            <a:endParaRPr lang="ru-RU" kern="0" dirty="0">
              <a:solidFill>
                <a:srgbClr val="333333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вебинар раскрытие информации\картинки\раскрытие-информации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99" y="1736045"/>
            <a:ext cx="4474368" cy="2982912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sp3d extrusionH="6350">
            <a:bevelT w="6350" prst="relaxedInset"/>
            <a:bevelB w="114300" prst="artDeco"/>
          </a:sp3d>
        </p:spPr>
      </p:pic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4715435" y="2105315"/>
            <a:ext cx="4118014" cy="1323439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Раскрытие информации</a:t>
            </a:r>
            <a:endParaRPr lang="ru-RU" sz="40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823325" y="5303838"/>
            <a:ext cx="7938" cy="1554162"/>
            <a:chOff x="5558" y="0"/>
            <a:chExt cx="5" cy="726"/>
          </a:xfrm>
        </p:grpSpPr>
        <p:sp>
          <p:nvSpPr>
            <p:cNvPr id="7174" name="Line 11"/>
            <p:cNvSpPr>
              <a:spLocks noChangeShapeType="1"/>
            </p:cNvSpPr>
            <p:nvPr/>
          </p:nvSpPr>
          <p:spPr bwMode="auto">
            <a:xfrm>
              <a:off x="5558" y="0"/>
              <a:ext cx="0" cy="726"/>
            </a:xfrm>
            <a:prstGeom prst="line">
              <a:avLst/>
            </a:prstGeom>
            <a:noFill/>
            <a:ln w="6350">
              <a:solidFill>
                <a:srgbClr val="CC33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175" name="Line 12"/>
            <p:cNvSpPr>
              <a:spLocks noChangeShapeType="1"/>
            </p:cNvSpPr>
            <p:nvPr/>
          </p:nvSpPr>
          <p:spPr bwMode="auto">
            <a:xfrm>
              <a:off x="5563" y="0"/>
              <a:ext cx="0" cy="726"/>
            </a:xfrm>
            <a:prstGeom prst="line">
              <a:avLst/>
            </a:prstGeom>
            <a:noFill/>
            <a:ln w="12700">
              <a:solidFill>
                <a:srgbClr val="FFFFCC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7172" name="Text Box 14"/>
          <p:cNvSpPr txBox="1">
            <a:spLocks noChangeArrowheads="1"/>
          </p:cNvSpPr>
          <p:nvPr/>
        </p:nvSpPr>
        <p:spPr bwMode="auto">
          <a:xfrm>
            <a:off x="1933575" y="5942013"/>
            <a:ext cx="7004050" cy="646331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Сайты для ЖКХ и ТСЖ. Новые выгоды для предприятий ЖКХ.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dirty="0" smtClean="0"/>
              <a:t>Стандарт раскрытия информации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10246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247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0362" y="1245325"/>
            <a:ext cx="8618385" cy="5088799"/>
          </a:xfrm>
          <a:noFill/>
        </p:spPr>
        <p:txBody>
          <a:bodyPr/>
          <a:lstStyle/>
          <a:p>
            <a:pPr marL="177800" indent="-177800"/>
            <a:r>
              <a:rPr lang="ru-RU" sz="2000" dirty="0" smtClean="0">
                <a:solidFill>
                  <a:srgbClr val="5F0000"/>
                </a:solidFill>
              </a:rPr>
              <a:t>Стандарт раскрытия информации организациями, осуществляющими деятельность в сфере управления многоквартирными домами,  утвержден</a:t>
            </a:r>
            <a:br>
              <a:rPr lang="ru-RU" sz="2000" dirty="0" smtClean="0">
                <a:solidFill>
                  <a:srgbClr val="5F0000"/>
                </a:solidFill>
              </a:rPr>
            </a:br>
            <a:r>
              <a:rPr lang="ru-RU" sz="2000" b="1" dirty="0" smtClean="0">
                <a:solidFill>
                  <a:srgbClr val="5F0000"/>
                </a:solidFill>
              </a:rPr>
              <a:t>постановлением</a:t>
            </a:r>
            <a:r>
              <a:rPr lang="ru-RU" sz="2000" dirty="0" smtClean="0">
                <a:solidFill>
                  <a:srgbClr val="5F0000"/>
                </a:solidFill>
              </a:rPr>
              <a:t> </a:t>
            </a:r>
            <a:r>
              <a:rPr lang="ru-RU" sz="2000" b="1" dirty="0" smtClean="0">
                <a:solidFill>
                  <a:srgbClr val="5F0000"/>
                </a:solidFill>
              </a:rPr>
              <a:t>Правительства РФ от 23 сентября 2010 г. N731</a:t>
            </a:r>
            <a:r>
              <a:rPr lang="ru-RU" sz="2000" dirty="0" smtClean="0">
                <a:solidFill>
                  <a:srgbClr val="5F0000"/>
                </a:solidFill>
              </a:rPr>
              <a:t>.</a:t>
            </a:r>
          </a:p>
          <a:p>
            <a:pPr marL="177800" indent="-177800"/>
            <a:r>
              <a:rPr lang="ru-RU" sz="2000" dirty="0" smtClean="0">
                <a:solidFill>
                  <a:srgbClr val="5F0000"/>
                </a:solidFill>
              </a:rPr>
              <a:t>Стандарт устанавливает требования к составу информации, подлежащей раскрытию, а также к порядку, способам и срокам ее раскрытия.</a:t>
            </a:r>
          </a:p>
          <a:p>
            <a:pPr marL="177800" indent="-177800"/>
            <a:r>
              <a:rPr lang="ru-RU" sz="2000" dirty="0" smtClean="0">
                <a:solidFill>
                  <a:srgbClr val="5F0000"/>
                </a:solidFill>
              </a:rPr>
              <a:t>Под раскрытием информации в стандарте понимается</a:t>
            </a:r>
            <a:br>
              <a:rPr lang="ru-RU" sz="2000" dirty="0" smtClean="0">
                <a:solidFill>
                  <a:srgbClr val="5F0000"/>
                </a:solidFill>
              </a:rPr>
            </a:br>
            <a:r>
              <a:rPr lang="ru-RU" sz="2000" dirty="0" smtClean="0">
                <a:solidFill>
                  <a:srgbClr val="5F0000"/>
                </a:solidFill>
              </a:rPr>
              <a:t>обеспечение доступа неограниченного круга лиц к информации (независимо от цели ее получения) в соответствии с процедурой, гарантирующей нахождение и получение информации.</a:t>
            </a:r>
          </a:p>
        </p:txBody>
      </p:sp>
      <p:pic>
        <p:nvPicPr>
          <p:cNvPr id="2050" name="Picture 2" descr="F:\вебинар раскрытие информации\картинки\127521m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1271" y="4782420"/>
            <a:ext cx="2846386" cy="1749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F:\вебинар раскрытие информации\картинки\file_e1aab414ce88de03871af760fefb84f1_avpa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9467" y="1015093"/>
            <a:ext cx="1257300" cy="94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dirty="0" smtClean="0"/>
              <a:t>Какая информация подлежит раскрытию в соответствии со Стандартом раскрытия информации?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10246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247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0362" y="1245325"/>
            <a:ext cx="8618385" cy="5088799"/>
          </a:xfrm>
          <a:noFill/>
        </p:spPr>
        <p:txBody>
          <a:bodyPr/>
          <a:lstStyle/>
          <a:p>
            <a:pPr marL="177800" indent="-177800" algn="just"/>
            <a:r>
              <a:rPr lang="ru-RU" sz="2000" dirty="0" smtClean="0">
                <a:solidFill>
                  <a:srgbClr val="5F0000"/>
                </a:solidFill>
              </a:rPr>
              <a:t>Общая информация об управляющей организации.</a:t>
            </a:r>
          </a:p>
          <a:p>
            <a:pPr marL="177800" indent="-177800" algn="just"/>
            <a:r>
              <a:rPr lang="ru-RU" sz="2000" dirty="0" smtClean="0">
                <a:solidFill>
                  <a:srgbClr val="5F0000"/>
                </a:solidFill>
              </a:rPr>
              <a:t>Основные показатели финансово-хозяйственной деятельности управляющей организации (в части исполнения такой управляющей организацией договоров управления).</a:t>
            </a:r>
          </a:p>
          <a:p>
            <a:pPr marL="177800" indent="-177800" algn="just"/>
            <a:r>
              <a:rPr lang="ru-RU" sz="2000" dirty="0" smtClean="0">
                <a:solidFill>
                  <a:srgbClr val="5F0000"/>
                </a:solidFill>
              </a:rPr>
              <a:t>Сведения о выполняемых работах (оказываемых услугах) по содержанию и ремонту общего имущества в многоквартирном доме.</a:t>
            </a:r>
          </a:p>
          <a:p>
            <a:pPr marL="177800" indent="-177800" algn="just"/>
            <a:r>
              <a:rPr lang="ru-RU" sz="2000" dirty="0" smtClean="0">
                <a:solidFill>
                  <a:srgbClr val="5F0000"/>
                </a:solidFill>
              </a:rPr>
              <a:t>Порядок и условия оказания услуг по содержанию и ремонту общего имущества в многоквартирном доме.</a:t>
            </a:r>
          </a:p>
          <a:p>
            <a:pPr marL="177800" indent="-177800" algn="just"/>
            <a:r>
              <a:rPr lang="ru-RU" sz="2000" dirty="0" smtClean="0">
                <a:solidFill>
                  <a:srgbClr val="5F0000"/>
                </a:solidFill>
              </a:rPr>
              <a:t>Сведения о стоимости услуг по содержанию и ремонту общего имущества в многоквартирном доме.</a:t>
            </a:r>
          </a:p>
          <a:p>
            <a:pPr marL="177800" indent="-177800"/>
            <a:r>
              <a:rPr lang="ru-RU" sz="2000" dirty="0" smtClean="0">
                <a:solidFill>
                  <a:srgbClr val="5F0000"/>
                </a:solidFill>
              </a:rPr>
              <a:t>Сведения о ценах (тарифах) </a:t>
            </a:r>
            <a:r>
              <a:rPr lang="en-US" sz="2000" dirty="0" smtClean="0">
                <a:solidFill>
                  <a:srgbClr val="5F0000"/>
                </a:solidFill>
              </a:rPr>
              <a:t>                                                                  </a:t>
            </a:r>
            <a:r>
              <a:rPr lang="ru-RU" sz="2000" dirty="0" smtClean="0">
                <a:solidFill>
                  <a:srgbClr val="5F0000"/>
                </a:solidFill>
              </a:rPr>
              <a:t>на коммунальные ресурсы.</a:t>
            </a:r>
          </a:p>
        </p:txBody>
      </p:sp>
      <p:pic>
        <p:nvPicPr>
          <p:cNvPr id="2050" name="Picture 2" descr="F:\вебинар раскрытие информации\картинки\img_XZnVr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8686" y="4686301"/>
            <a:ext cx="3148742" cy="179274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/>
              <a:t>Способы раскрытия информации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6150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6151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614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0363" y="1260475"/>
            <a:ext cx="8496300" cy="5073650"/>
          </a:xfrm>
          <a:noFill/>
        </p:spPr>
        <p:txBody>
          <a:bodyPr/>
          <a:lstStyle/>
          <a:p>
            <a:r>
              <a:rPr lang="ru-RU" sz="2000" dirty="0" smtClean="0">
                <a:solidFill>
                  <a:srgbClr val="5F0000"/>
                </a:solidFill>
              </a:rPr>
              <a:t>Опубликование в официальных печатных СМИ.</a:t>
            </a:r>
          </a:p>
          <a:p>
            <a:r>
              <a:rPr lang="ru-RU" sz="2000" dirty="0" smtClean="0">
                <a:solidFill>
                  <a:srgbClr val="5F0000"/>
                </a:solidFill>
              </a:rPr>
              <a:t>Размещение на информационных стендах в помещении управляющей организации.</a:t>
            </a:r>
          </a:p>
          <a:p>
            <a:r>
              <a:rPr lang="ru-RU" sz="2000" dirty="0" smtClean="0">
                <a:solidFill>
                  <a:srgbClr val="5F0000"/>
                </a:solidFill>
              </a:rPr>
              <a:t>Предоставление информации на основании запросов, поданных в письменном или электронном виде.</a:t>
            </a:r>
          </a:p>
          <a:p>
            <a:r>
              <a:rPr lang="ru-RU" sz="2000" dirty="0" smtClean="0">
                <a:solidFill>
                  <a:srgbClr val="5F0000"/>
                </a:solidFill>
              </a:rPr>
              <a:t>Опубликование в сети Интернет</a:t>
            </a:r>
          </a:p>
          <a:p>
            <a:pPr lvl="1"/>
            <a:r>
              <a:rPr lang="ru-RU" sz="1800" dirty="0" smtClean="0">
                <a:solidFill>
                  <a:srgbClr val="5F0000"/>
                </a:solidFill>
              </a:rPr>
              <a:t>на сайте органа исполнительной власти субъекта Российской Федерации</a:t>
            </a:r>
          </a:p>
          <a:p>
            <a:pPr lvl="1"/>
            <a:r>
              <a:rPr lang="ru-RU" sz="1800" dirty="0" smtClean="0">
                <a:solidFill>
                  <a:srgbClr val="5F0000"/>
                </a:solidFill>
              </a:rPr>
              <a:t>на сайте органа местного самоуправления соответствующего муниципального образования, на территории которого управляющая организация осуществляет свою деятельность</a:t>
            </a:r>
          </a:p>
          <a:p>
            <a:pPr lvl="1"/>
            <a:r>
              <a:rPr lang="ru-RU" sz="1800" dirty="0" smtClean="0">
                <a:solidFill>
                  <a:srgbClr val="5F0000"/>
                </a:solidFill>
              </a:rPr>
              <a:t>на сайте управляющей организации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/>
              <a:t>Размещение информации в Интернете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6150" name="Line 7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6151" name="Line 8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614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0363" y="1260475"/>
            <a:ext cx="8496300" cy="5073650"/>
          </a:xfrm>
          <a:noFill/>
        </p:spPr>
        <p:txBody>
          <a:bodyPr/>
          <a:lstStyle/>
          <a:p>
            <a:r>
              <a:rPr lang="ru-RU" sz="2000" dirty="0" smtClean="0">
                <a:solidFill>
                  <a:srgbClr val="5F0000"/>
                </a:solidFill>
              </a:rPr>
              <a:t>Размещение информации в многочисленных каталогах</a:t>
            </a:r>
          </a:p>
          <a:p>
            <a:pPr lvl="1"/>
            <a:r>
              <a:rPr lang="ru-RU" sz="1800" dirty="0" smtClean="0">
                <a:solidFill>
                  <a:srgbClr val="5F0000"/>
                </a:solidFill>
              </a:rPr>
              <a:t>есть риск просто затеряться</a:t>
            </a:r>
          </a:p>
          <a:p>
            <a:pPr lvl="1"/>
            <a:r>
              <a:rPr lang="ru-RU" sz="1800" dirty="0" smtClean="0">
                <a:solidFill>
                  <a:srgbClr val="5F0000"/>
                </a:solidFill>
              </a:rPr>
              <a:t>не будет точного, понятного, короткого адреса в Интернете</a:t>
            </a:r>
          </a:p>
          <a:p>
            <a:pPr lvl="1"/>
            <a:r>
              <a:rPr lang="ru-RU" sz="1800" dirty="0" smtClean="0">
                <a:solidFill>
                  <a:srgbClr val="5F0000"/>
                </a:solidFill>
              </a:rPr>
              <a:t>не будет достаточной свободы в решении о размещении информации</a:t>
            </a:r>
          </a:p>
          <a:p>
            <a:r>
              <a:rPr lang="ru-RU" sz="2000" dirty="0" smtClean="0">
                <a:solidFill>
                  <a:srgbClr val="5F0000"/>
                </a:solidFill>
              </a:rPr>
              <a:t>Создание своего собственного сайта</a:t>
            </a:r>
          </a:p>
          <a:p>
            <a:pPr lvl="1"/>
            <a:r>
              <a:rPr lang="ru-RU" sz="1800" dirty="0" smtClean="0">
                <a:solidFill>
                  <a:srgbClr val="5F0000"/>
                </a:solidFill>
              </a:rPr>
              <a:t>некоторые технические трудности </a:t>
            </a:r>
          </a:p>
          <a:p>
            <a:pPr lvl="1"/>
            <a:r>
              <a:rPr lang="ru-RU" sz="1800" dirty="0" smtClean="0">
                <a:solidFill>
                  <a:srgbClr val="5F0000"/>
                </a:solidFill>
              </a:rPr>
              <a:t>поддержка требует серьезных знаний и времени</a:t>
            </a:r>
          </a:p>
          <a:p>
            <a:r>
              <a:rPr lang="ru-RU" sz="2000" dirty="0" smtClean="0">
                <a:solidFill>
                  <a:srgbClr val="5F0000"/>
                </a:solidFill>
              </a:rPr>
              <a:t>Использование готового специального</a:t>
            </a:r>
            <a:br>
              <a:rPr lang="ru-RU" sz="2000" dirty="0" smtClean="0">
                <a:solidFill>
                  <a:srgbClr val="5F0000"/>
                </a:solidFill>
              </a:rPr>
            </a:br>
            <a:r>
              <a:rPr lang="ru-RU" sz="2000" dirty="0" smtClean="0">
                <a:solidFill>
                  <a:srgbClr val="5F0000"/>
                </a:solidFill>
              </a:rPr>
              <a:t>сайта – </a:t>
            </a:r>
            <a:r>
              <a:rPr lang="ru-RU" sz="2000" b="1" dirty="0" smtClean="0">
                <a:solidFill>
                  <a:srgbClr val="5F0000"/>
                </a:solidFill>
              </a:rPr>
              <a:t>ВДГБ: Сайт управляющей</a:t>
            </a:r>
            <a:br>
              <a:rPr lang="ru-RU" sz="2000" b="1" dirty="0" smtClean="0">
                <a:solidFill>
                  <a:srgbClr val="5F0000"/>
                </a:solidFill>
              </a:rPr>
            </a:br>
            <a:r>
              <a:rPr lang="ru-RU" sz="2000" b="1" dirty="0" smtClean="0">
                <a:solidFill>
                  <a:srgbClr val="5F0000"/>
                </a:solidFill>
              </a:rPr>
              <a:t>компании ЖКХ, ТСЖ и ЖСК</a:t>
            </a:r>
            <a:endParaRPr lang="ru-RU" sz="2000" dirty="0" smtClean="0">
              <a:solidFill>
                <a:srgbClr val="5F0000"/>
              </a:solidFill>
            </a:endParaRPr>
          </a:p>
        </p:txBody>
      </p:sp>
      <p:pic>
        <p:nvPicPr>
          <p:cNvPr id="1026" name="Picture 2" descr="F:\вебинар раскрытие информации\картинки\контент-менедже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5974" y="4033158"/>
            <a:ext cx="2473098" cy="2473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09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09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9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6013</TotalTime>
  <Words>2986</Words>
  <Application>Microsoft Office PowerPoint</Application>
  <PresentationFormat>Экран (4:3)</PresentationFormat>
  <Paragraphs>354</Paragraphs>
  <Slides>36</Slides>
  <Notes>36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default</vt:lpstr>
      <vt:lpstr>Слайд 1</vt:lpstr>
      <vt:lpstr>Проблемы современного предприятия ЖКХ</vt:lpstr>
      <vt:lpstr>Слайд 3</vt:lpstr>
      <vt:lpstr>ВДГБ: Сайт управляющей компании ЖКХ, ТСЖ и ЖСК</vt:lpstr>
      <vt:lpstr>Слайд 5</vt:lpstr>
      <vt:lpstr>Стандарт раскрытия информации</vt:lpstr>
      <vt:lpstr>Какая информация подлежит раскрытию в соответствии со Стандартом раскрытия информации?</vt:lpstr>
      <vt:lpstr>Способы раскрытия информации</vt:lpstr>
      <vt:lpstr>Размещение информации в Интернете </vt:lpstr>
      <vt:lpstr>Слайд 10</vt:lpstr>
      <vt:lpstr>Возможности программного продукта</vt:lpstr>
      <vt:lpstr>Возможности программного продукта</vt:lpstr>
      <vt:lpstr>Возможности программного продукта</vt:lpstr>
      <vt:lpstr>Возможности программного продукта</vt:lpstr>
      <vt:lpstr>Возможности программного продукта</vt:lpstr>
      <vt:lpstr>Возможности программного продукта</vt:lpstr>
      <vt:lpstr>Возможности программного продукта</vt:lpstr>
      <vt:lpstr>Возможности программного продукта</vt:lpstr>
      <vt:lpstr>Возможности программного продукта</vt:lpstr>
      <vt:lpstr>Интеграция и обмен с информационными системами расчета коммунальных платежей</vt:lpstr>
      <vt:lpstr>Возможности программного продукта</vt:lpstr>
      <vt:lpstr>Возможности программного продукта</vt:lpstr>
      <vt:lpstr>Возможности программного продукта</vt:lpstr>
      <vt:lpstr>Слайд 24</vt:lpstr>
      <vt:lpstr>Обзор изменений в релизе 11.0.0</vt:lpstr>
      <vt:lpstr>Обзор изменений в релизе 11.0.0</vt:lpstr>
      <vt:lpstr>Обзор изменений в релизе 11.0.0</vt:lpstr>
      <vt:lpstr>Обзор изменений в релизе 11.0.0</vt:lpstr>
      <vt:lpstr>Обзор изменений в релизе 11.0.0</vt:lpstr>
      <vt:lpstr>Обзор изменений в релизе 11.0.0</vt:lpstr>
      <vt:lpstr>Обзор изменений в релизе 11.0.0</vt:lpstr>
      <vt:lpstr>Обзор изменений в релизе 11.0.0</vt:lpstr>
      <vt:lpstr>Обзор изменений в релизе 11.0.0</vt:lpstr>
      <vt:lpstr>Обзор изменений в релизе 11.0.0</vt:lpstr>
      <vt:lpstr>Обзор изменений в релизе 11.0.0</vt:lpstr>
      <vt:lpstr>Слайд 36</vt:lpstr>
    </vt:vector>
  </TitlesOfParts>
  <Manager>Нестеров А.</Manager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1С:Предприятие 8</dc:subject>
  <dc:creator>User</dc:creator>
  <cp:keywords>1С УПП Предприятие ERP</cp:keywords>
  <dc:description>Обзор 1С:Управление производственным предприятием, редакция 1.3 на платформе 1С:Предприятие 8.2</dc:description>
  <cp:lastModifiedBy>User</cp:lastModifiedBy>
  <cp:revision>285</cp:revision>
  <dcterms:created xsi:type="dcterms:W3CDTF">2011-04-07T11:41:04Z</dcterms:created>
  <dcterms:modified xsi:type="dcterms:W3CDTF">2011-12-05T09:20:37Z</dcterms:modified>
  <cp:category>1С:Предприятие 8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00080074430000000000010242200207f800050004a000</vt:lpwstr>
  </property>
</Properties>
</file>