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1" autoAdjust="0"/>
  </p:normalViewPr>
  <p:slideViewPr>
    <p:cSldViewPr>
      <p:cViewPr varScale="1">
        <p:scale>
          <a:sx n="52" d="100"/>
          <a:sy n="5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892030-AA86-45E8-9919-A29E1C445747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B529CA-5428-4A71-874F-89A6EC8EA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Разнообразие на рынке систем сбора показаний с приборов учета и их производителей предполагает наличие различных форматов выгрузки (*.</a:t>
            </a:r>
            <a:r>
              <a:rPr lang="en-US" smtClean="0"/>
              <a:t>txt</a:t>
            </a:r>
            <a:r>
              <a:rPr lang="ru-RU" smtClean="0"/>
              <a:t>, *.</a:t>
            </a:r>
            <a:r>
              <a:rPr lang="en-US" smtClean="0"/>
              <a:t>xls</a:t>
            </a:r>
            <a:r>
              <a:rPr lang="ru-RU" smtClean="0"/>
              <a:t>, *.</a:t>
            </a:r>
            <a:r>
              <a:rPr lang="en-US" smtClean="0"/>
              <a:t>csv</a:t>
            </a:r>
            <a:r>
              <a:rPr lang="ru-RU" smtClean="0"/>
              <a:t>, *.xml, *.dbf и др.). Вполне понятно, что программный продукт, внедряемый на массовом рынке, должен удовлетворять требованиям большого числа клиентов и поддерживать широкий набор решений.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6C3BC-D128-4A8F-B053-6853DF1388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результате проведенного исследования было выяснено, что в настоящее время органы социальной защиты регионов РФ не используют единый унифицированный формат обмена данными, вследствие чего разработка единого механизма обмена данными не представляется возможным.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Также было выяснено, что сам механизм передачи информации в органы соцзащиты разных регионов РФ может быть разным. Так, наиболее часто встречается ситуация, когда поставщик услуг ежемесячно передаёт непосредственно в орган социальной защиты населения в своем регионе информацию о начисленных платежах в текущем месяце и параметрах лицевого счета на электронном носителе по заранее согласованной форме. В части регионов РФ социальные службы передают поставщику услуг ЖКХ заранее созданный файл со списком льготников и их адресами. По предоставленному списку льготников поставщик услуг ЖКХ заполняет информацию о начисленных платежах по оплате жилого помещения и коммунальных услуг и отправляет готовые данные в электронном виде в орган соцзащиты.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Принимая во внимание различия механизмов и форматов файлов обмена данными в разных регионах РФ, были разработаны механизмы для настройки и хранения параметров обмена данными по большинству регионов РФ.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88B6C-5DC2-4F3D-A623-23E8EF40EA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EF96A-2651-40B4-ACCA-46693DBDC0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Благодарим за внимание!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1700213"/>
            <a:ext cx="6264275" cy="2736850"/>
          </a:xfrm>
        </p:spPr>
        <p:txBody>
          <a:bodyPr/>
          <a:lstStyle>
            <a:lvl1pPr algn="ctr">
              <a:defRPr sz="4200">
                <a:solidFill>
                  <a:srgbClr val="CC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2738" y="44450"/>
            <a:ext cx="2078037" cy="6315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44450"/>
            <a:ext cx="6081713" cy="6315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40703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285875"/>
            <a:ext cx="4071938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85875"/>
            <a:ext cx="82946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2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lutions@1c.ru" TargetMode="External"/><Relationship Id="rId7" Type="http://schemas.openxmlformats.org/officeDocument/2006/relationships/hyperlink" Target="https://twitter.com/vdgb_sof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dgb-soft.ru/" TargetMode="External"/><Relationship Id="rId5" Type="http://schemas.openxmlformats.org/officeDocument/2006/relationships/hyperlink" Target="mailto:clients@y-ola.vdgb.ru" TargetMode="External"/><Relationship Id="rId4" Type="http://schemas.openxmlformats.org/officeDocument/2006/relationships/hyperlink" Target="http://www.1c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1844824"/>
            <a:ext cx="7774632" cy="3584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400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FF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Широкие возможности интеграции решений для ЖКХ от </a:t>
            </a:r>
            <a:r>
              <a:rPr lang="ru-RU" sz="44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FF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фирмы 1С</a:t>
            </a:r>
            <a:r>
              <a:rPr lang="ru-RU" sz="4400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FF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: WEB, терминалы оплаты, </a:t>
            </a:r>
            <a:r>
              <a:rPr lang="ru-RU" sz="44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FF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счетчики</a:t>
            </a:r>
            <a:endParaRPr lang="ru-RU" sz="4400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FF0000">
                    <a:alpha val="40000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Интеграция с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WEB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. Преимущества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784725"/>
          </a:xfrm>
        </p:spPr>
        <p:txBody>
          <a:bodyPr/>
          <a:lstStyle/>
          <a:p>
            <a:pPr algn="just">
              <a:lnSpc>
                <a:spcPct val="100000"/>
              </a:lnSpc>
              <a:buSzPct val="140000"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Жильцы могут ввести показания счетчиков (по холодной и горячей воде, газу, электроэнергии) через интернет на сайте управляющей компании</a:t>
            </a:r>
            <a:r>
              <a:rPr lang="en-US" sz="2000" smtClean="0">
                <a:solidFill>
                  <a:schemeClr val="tx1"/>
                </a:solidFill>
              </a:rPr>
              <a:t>;</a:t>
            </a:r>
            <a:endParaRPr lang="ru-RU" sz="200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SzPct val="140000"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Бухгалтеры ЖКХ могут легко загрузить эти показания в программу и начислить квартплату, тем самым существенно облегчив себе работу</a:t>
            </a:r>
            <a:r>
              <a:rPr lang="en-US" sz="2000" smtClean="0">
                <a:solidFill>
                  <a:schemeClr val="tx1"/>
                </a:solidFill>
              </a:rPr>
              <a:t>;</a:t>
            </a:r>
            <a:endParaRPr lang="ru-RU" sz="200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SzPct val="140000"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Реализовано оперативное поступление данных в информационную систему.</a:t>
            </a:r>
          </a:p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481887" cy="835025"/>
          </a:xfrm>
        </p:spPr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Карта решений 1С и ВДГБ для ЖКХ.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96944" cy="548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1887538" y="5724525"/>
            <a:ext cx="6958012" cy="3603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60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95513" y="188913"/>
            <a:ext cx="64801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Благодарим за</a:t>
            </a:r>
            <a:b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внимание!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60400" y="1978025"/>
            <a:ext cx="3068638" cy="3983038"/>
          </a:xfrm>
          <a:prstGeom prst="rect">
            <a:avLst/>
          </a:prstGeom>
          <a:noFill/>
          <a:ln w="3816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>
                <a:solidFill>
                  <a:srgbClr val="990033"/>
                </a:solidFill>
              </a:rPr>
              <a:t>Правообладатель</a:t>
            </a:r>
            <a:r>
              <a:rPr lang="en-US" sz="2300" b="1">
                <a:solidFill>
                  <a:srgbClr val="990033"/>
                </a:solidFill>
              </a:rPr>
              <a:t>:</a:t>
            </a:r>
            <a:endParaRPr lang="ru-RU" sz="2300" b="1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>
                <a:solidFill>
                  <a:srgbClr val="990033"/>
                </a:solidFill>
              </a:rPr>
              <a:t>Фирма «1С»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500" b="1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990033"/>
                </a:solidFill>
              </a:rPr>
              <a:t>127018, г. Москва,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990033"/>
                </a:solidFill>
              </a:rPr>
              <a:t>ул. Селезневская, д. 21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990033"/>
                </a:solidFill>
              </a:rPr>
              <a:t>Тел.: </a:t>
            </a:r>
            <a:r>
              <a:rPr lang="ru-RU" b="1">
                <a:solidFill>
                  <a:srgbClr val="990033"/>
                </a:solidFill>
              </a:rPr>
              <a:t>(495) 737-92-57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990033"/>
                </a:solidFill>
              </a:rPr>
              <a:t>Факс: </a:t>
            </a:r>
            <a:r>
              <a:rPr lang="ru-RU" b="1">
                <a:solidFill>
                  <a:srgbClr val="990033"/>
                </a:solidFill>
              </a:rPr>
              <a:t>(495) 681-44-07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990033"/>
                </a:solidFill>
              </a:rPr>
              <a:t>e-mail</a:t>
            </a:r>
            <a:r>
              <a:rPr lang="ru-RU">
                <a:solidFill>
                  <a:srgbClr val="990033"/>
                </a:solidFill>
              </a:rPr>
              <a:t>: </a:t>
            </a:r>
            <a:r>
              <a:rPr lang="en-US" b="1">
                <a:solidFill>
                  <a:srgbClr val="990033"/>
                </a:solidFill>
                <a:hlinkClick r:id="rId3" tooltip="mailto:solutions@1c.ru"/>
              </a:rPr>
              <a:t>solutions@1c.ru</a:t>
            </a:r>
            <a:endParaRPr lang="en-US" b="1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990033"/>
                </a:solidFill>
                <a:hlinkClick r:id="rId4"/>
              </a:rPr>
              <a:t>www.1c.ru</a:t>
            </a:r>
            <a:endParaRPr lang="en-US" b="1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691063" y="2514600"/>
            <a:ext cx="4362450" cy="4029075"/>
          </a:xfrm>
          <a:prstGeom prst="rect">
            <a:avLst/>
          </a:prstGeom>
          <a:noFill/>
          <a:ln w="3816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 dirty="0">
                <a:solidFill>
                  <a:srgbClr val="990033"/>
                </a:solidFill>
              </a:rPr>
              <a:t>Разработчик</a:t>
            </a:r>
            <a:r>
              <a:rPr lang="en-US" sz="2300" b="1" dirty="0">
                <a:solidFill>
                  <a:srgbClr val="990033"/>
                </a:solidFill>
              </a:rPr>
              <a:t>:</a:t>
            </a:r>
            <a:endParaRPr lang="ru-RU" sz="2300" b="1" dirty="0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 dirty="0">
                <a:solidFill>
                  <a:srgbClr val="990033"/>
                </a:solidFill>
              </a:rPr>
              <a:t>Компания «ВДГБ»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500" b="1" dirty="0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424000, г. Йошкар-Ола</a:t>
            </a:r>
            <a:r>
              <a:rPr lang="ru-RU" dirty="0">
                <a:solidFill>
                  <a:srgbClr val="990033"/>
                </a:solidFill>
              </a:rPr>
              <a:t>,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Главпочтамт, а/я 17</a:t>
            </a:r>
            <a:r>
              <a:rPr lang="ru-RU" sz="2000" dirty="0"/>
              <a:t> </a:t>
            </a:r>
            <a:endParaRPr lang="ru-RU" dirty="0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990033"/>
                </a:solidFill>
              </a:rPr>
              <a:t>Тел.: </a:t>
            </a:r>
            <a:r>
              <a:rPr lang="ru-RU" b="1" dirty="0">
                <a:solidFill>
                  <a:srgbClr val="990033"/>
                </a:solidFill>
              </a:rPr>
              <a:t> (495) 980-25-39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990033"/>
                </a:solidFill>
              </a:rPr>
              <a:t>Факс</a:t>
            </a:r>
            <a:r>
              <a:rPr lang="ru-RU" b="1" dirty="0">
                <a:solidFill>
                  <a:srgbClr val="990033"/>
                </a:solidFill>
              </a:rPr>
              <a:t>: (836) 246-99-00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990033"/>
                </a:solidFill>
              </a:rPr>
              <a:t>e-mail</a:t>
            </a:r>
            <a:r>
              <a:rPr lang="ru-RU" dirty="0">
                <a:solidFill>
                  <a:srgbClr val="990033"/>
                </a:solidFill>
              </a:rPr>
              <a:t>: </a:t>
            </a:r>
            <a:r>
              <a:rPr lang="en-US" b="1" dirty="0" err="1" smtClean="0">
                <a:solidFill>
                  <a:srgbClr val="990033"/>
                </a:solidFill>
                <a:hlinkClick r:id="rId5"/>
              </a:rPr>
              <a:t>clients@vdgb</a:t>
            </a:r>
            <a:r>
              <a:rPr lang="ru-RU" b="1" dirty="0" smtClean="0">
                <a:solidFill>
                  <a:srgbClr val="990033"/>
                </a:solidFill>
                <a:hlinkClick r:id="rId5"/>
              </a:rPr>
              <a:t>-</a:t>
            </a:r>
            <a:r>
              <a:rPr lang="en-US" b="1" dirty="0" smtClean="0">
                <a:solidFill>
                  <a:srgbClr val="990033"/>
                </a:solidFill>
                <a:hlinkClick r:id="rId5"/>
              </a:rPr>
              <a:t>soft</a:t>
            </a:r>
            <a:r>
              <a:rPr lang="en-US" b="1" dirty="0" smtClean="0">
                <a:solidFill>
                  <a:srgbClr val="990033"/>
                </a:solidFill>
                <a:hlinkClick r:id="rId5"/>
              </a:rPr>
              <a:t>.ru</a:t>
            </a:r>
            <a:endParaRPr lang="en-US" b="1" dirty="0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err="1">
                <a:hlinkClick r:id="rId6"/>
              </a:rPr>
              <a:t>www.vdgb-soft.ru</a:t>
            </a:r>
            <a:endParaRPr lang="ru-RU" dirty="0"/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err="1">
                <a:solidFill>
                  <a:srgbClr val="990033"/>
                </a:solidFill>
              </a:rPr>
              <a:t>skype</a:t>
            </a:r>
            <a:r>
              <a:rPr lang="en-US" b="1" dirty="0">
                <a:solidFill>
                  <a:srgbClr val="990033"/>
                </a:solidFill>
              </a:rPr>
              <a:t>: </a:t>
            </a:r>
            <a:r>
              <a:rPr lang="en-US" b="1" dirty="0" err="1">
                <a:solidFill>
                  <a:srgbClr val="990033"/>
                </a:solidFill>
              </a:rPr>
              <a:t>vdgb_sale</a:t>
            </a:r>
            <a:r>
              <a:rPr lang="en-US" b="1" dirty="0">
                <a:solidFill>
                  <a:srgbClr val="990033"/>
                </a:solidFill>
              </a:rPr>
              <a:t>, </a:t>
            </a:r>
            <a:r>
              <a:rPr lang="en-US" b="1" dirty="0" err="1">
                <a:solidFill>
                  <a:srgbClr val="990033"/>
                </a:solidFill>
              </a:rPr>
              <a:t>vdgb_partner</a:t>
            </a:r>
            <a:endParaRPr lang="ru-RU" b="1" dirty="0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990033"/>
                </a:solidFill>
              </a:rPr>
              <a:t>ICQ: 582996416</a:t>
            </a:r>
            <a:endParaRPr lang="ru-RU" b="1" dirty="0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990033"/>
                </a:solidFill>
              </a:rPr>
              <a:t>twitter: </a:t>
            </a:r>
            <a:r>
              <a:rPr lang="en-US" b="1" dirty="0">
                <a:solidFill>
                  <a:srgbClr val="990033"/>
                </a:solidFill>
                <a:hlinkClick r:id="rId7"/>
              </a:rPr>
              <a:t>https://twitter.com/vdgb_soft</a:t>
            </a:r>
            <a:endParaRPr lang="ru-RU" dirty="0"/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>
              <a:solidFill>
                <a:srgbClr val="990033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481887" cy="835025"/>
          </a:xfrm>
        </p:spPr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Направления интеграции в ЖКХ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229600" cy="4545012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SzPct val="100000"/>
              <a:buFont typeface="Wingdings" pitchFamily="2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В автоматизации предприятий сферы ЖКХ крайне востребована интеграция по различным направлениям:</a:t>
            </a:r>
          </a:p>
          <a:p>
            <a:pPr lvl="1" indent="-341313"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</a:rPr>
              <a:t>Загрузка платежей (банки, операторы приема платежей, платежные терминалы)</a:t>
            </a:r>
            <a:r>
              <a:rPr lang="en-US" sz="1800" smtClean="0">
                <a:solidFill>
                  <a:schemeClr val="tx1"/>
                </a:solidFill>
              </a:rPr>
              <a:t>;</a:t>
            </a:r>
            <a:endParaRPr lang="ru-RU" sz="1800" smtClean="0">
              <a:solidFill>
                <a:schemeClr val="tx1"/>
              </a:solidFill>
            </a:endParaRPr>
          </a:p>
          <a:p>
            <a:pPr lvl="1" indent="-341313"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</a:rPr>
              <a:t>Выгрузка данных о задолженности для информирования жильцов при оплатах услуг ЖКХ через Интернет-банк, банкоматы и прочие терминалы оплаты</a:t>
            </a:r>
            <a:r>
              <a:rPr lang="en-US" sz="1800" smtClean="0">
                <a:solidFill>
                  <a:schemeClr val="tx1"/>
                </a:solidFill>
              </a:rPr>
              <a:t>;</a:t>
            </a:r>
            <a:r>
              <a:rPr lang="ru-RU" sz="1800" smtClean="0">
                <a:solidFill>
                  <a:schemeClr val="tx1"/>
                </a:solidFill>
              </a:rPr>
              <a:t> </a:t>
            </a:r>
          </a:p>
          <a:p>
            <a:pPr lvl="1" indent="-341313"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</a:rPr>
              <a:t>Загрузка показаний приборов учета</a:t>
            </a:r>
            <a:r>
              <a:rPr lang="en-US" sz="1800" smtClean="0">
                <a:solidFill>
                  <a:schemeClr val="tx1"/>
                </a:solidFill>
              </a:rPr>
              <a:t>;</a:t>
            </a:r>
            <a:r>
              <a:rPr lang="ru-RU" sz="1800" smtClean="0">
                <a:solidFill>
                  <a:schemeClr val="tx1"/>
                </a:solidFill>
              </a:rPr>
              <a:t> </a:t>
            </a:r>
          </a:p>
          <a:p>
            <a:pPr lvl="1" indent="-341313"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</a:rPr>
              <a:t>Загрузка показаний качества энергоресурсов</a:t>
            </a:r>
            <a:r>
              <a:rPr lang="en-US" sz="1800" smtClean="0">
                <a:solidFill>
                  <a:schemeClr val="tx1"/>
                </a:solidFill>
              </a:rPr>
              <a:t>;</a:t>
            </a:r>
            <a:endParaRPr lang="ru-RU" sz="1800" smtClean="0">
              <a:solidFill>
                <a:schemeClr val="tx1"/>
              </a:solidFill>
            </a:endParaRPr>
          </a:p>
          <a:p>
            <a:pPr lvl="1" indent="-341313"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</a:rPr>
              <a:t>Загрузка показаний счетчиков, веденных вручную жильцами на WEB ресурсе</a:t>
            </a:r>
            <a:r>
              <a:rPr lang="en-US" sz="1800" smtClean="0">
                <a:solidFill>
                  <a:schemeClr val="tx1"/>
                </a:solidFill>
              </a:rPr>
              <a:t>;</a:t>
            </a:r>
            <a:endParaRPr lang="ru-RU" sz="1800" smtClean="0">
              <a:solidFill>
                <a:schemeClr val="tx1"/>
              </a:solidFill>
            </a:endParaRPr>
          </a:p>
          <a:p>
            <a:pPr lvl="1" indent="-341313"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</a:rPr>
              <a:t>Загрузка заявок АДС, введенных жильцами на WEB ресурсе</a:t>
            </a:r>
            <a:r>
              <a:rPr lang="en-US" sz="1800" smtClean="0">
                <a:solidFill>
                  <a:schemeClr val="tx1"/>
                </a:solidFill>
              </a:rPr>
              <a:t>;</a:t>
            </a:r>
            <a:r>
              <a:rPr lang="ru-RU" sz="1800" smtClean="0">
                <a:solidFill>
                  <a:schemeClr val="tx1"/>
                </a:solidFill>
              </a:rPr>
              <a:t> </a:t>
            </a:r>
          </a:p>
          <a:p>
            <a:pPr lvl="1" indent="-341313"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</a:rPr>
              <a:t>Выгрузка биллинговой информации на WEB ресурс. </a:t>
            </a:r>
          </a:p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2000250"/>
            <a:ext cx="56197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8072437" cy="908050"/>
          </a:xfrm>
        </p:spPr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Интеграция с системами сбора показаний с приборов учета. Общее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14313" y="908050"/>
            <a:ext cx="8715375" cy="5664200"/>
          </a:xfrm>
        </p:spPr>
        <p:txBody>
          <a:bodyPr/>
          <a:lstStyle/>
          <a:p>
            <a:pPr marL="88900" lvl="1" indent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Большое количество систем сбора показаний с приборов учета и их производителей предполагает наличие различных форматов выгрузки. Потому в программах ЖКХ предусмотрено:</a:t>
            </a:r>
          </a:p>
          <a:p>
            <a:pPr marL="357188" indent="-35718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Поддержка различных форматов файлов:</a:t>
            </a:r>
          </a:p>
          <a:p>
            <a:pPr marL="935038" lvl="2" indent="-2682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TXT</a:t>
            </a:r>
            <a:r>
              <a:rPr lang="en-US" smtClean="0">
                <a:solidFill>
                  <a:schemeClr val="tx1"/>
                </a:solidFill>
              </a:rPr>
              <a:t>;</a:t>
            </a:r>
            <a:endParaRPr lang="ru-RU" smtClean="0">
              <a:solidFill>
                <a:schemeClr val="tx1"/>
              </a:solidFill>
            </a:endParaRPr>
          </a:p>
          <a:p>
            <a:pPr marL="935038" lvl="2" indent="-2682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CSV</a:t>
            </a:r>
            <a:r>
              <a:rPr lang="en-US" smtClean="0">
                <a:solidFill>
                  <a:schemeClr val="tx1"/>
                </a:solidFill>
              </a:rPr>
              <a:t>;</a:t>
            </a:r>
            <a:endParaRPr lang="ru-RU" smtClean="0">
              <a:solidFill>
                <a:schemeClr val="tx1"/>
              </a:solidFill>
            </a:endParaRPr>
          </a:p>
          <a:p>
            <a:pPr marL="935038" lvl="2" indent="-2682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XLS</a:t>
            </a:r>
            <a:r>
              <a:rPr lang="en-US" smtClean="0">
                <a:solidFill>
                  <a:schemeClr val="tx1"/>
                </a:solidFill>
              </a:rPr>
              <a:t>;</a:t>
            </a:r>
            <a:endParaRPr lang="ru-RU" smtClean="0">
              <a:solidFill>
                <a:schemeClr val="tx1"/>
              </a:solidFill>
            </a:endParaRPr>
          </a:p>
          <a:p>
            <a:pPr marL="935038" lvl="2" indent="-2682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 DBF</a:t>
            </a:r>
            <a:r>
              <a:rPr lang="en-US" smtClean="0">
                <a:solidFill>
                  <a:schemeClr val="tx1"/>
                </a:solidFill>
              </a:rPr>
              <a:t>;</a:t>
            </a:r>
            <a:endParaRPr lang="ru-RU" smtClean="0">
              <a:solidFill>
                <a:schemeClr val="tx1"/>
              </a:solidFill>
            </a:endParaRPr>
          </a:p>
          <a:p>
            <a:pPr marL="935038" lvl="2" indent="-2682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XML.</a:t>
            </a:r>
          </a:p>
          <a:p>
            <a:pPr marL="357188" indent="-35718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Возможность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настройки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дополнительных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параметров, таких как:</a:t>
            </a:r>
          </a:p>
          <a:p>
            <a:pPr marL="935038" lvl="2" indent="-26828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признак начальной</a:t>
            </a:r>
          </a:p>
          <a:p>
            <a:pPr marL="88900" lvl="1" inden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None/>
            </a:pPr>
            <a:r>
              <a:rPr lang="en-US" sz="1400" smtClean="0">
                <a:solidFill>
                  <a:schemeClr val="tx1"/>
                </a:solidFill>
              </a:rPr>
              <a:t>	</a:t>
            </a:r>
            <a:r>
              <a:rPr lang="ru-RU" sz="1400" smtClean="0">
                <a:solidFill>
                  <a:schemeClr val="tx1"/>
                </a:solidFill>
              </a:rPr>
              <a:t>и итоговой строки;</a:t>
            </a:r>
          </a:p>
          <a:p>
            <a:pPr marL="935038" lvl="2" indent="-26828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символ-разделитель </a:t>
            </a:r>
          </a:p>
          <a:p>
            <a:pPr marL="88900" lvl="1" inden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None/>
            </a:pPr>
            <a:r>
              <a:rPr lang="en-US" sz="1400" smtClean="0">
                <a:solidFill>
                  <a:schemeClr val="tx1"/>
                </a:solidFill>
              </a:rPr>
              <a:t>	</a:t>
            </a:r>
            <a:r>
              <a:rPr lang="ru-RU" sz="1400" smtClean="0">
                <a:solidFill>
                  <a:schemeClr val="tx1"/>
                </a:solidFill>
              </a:rPr>
              <a:t>колонок (, . - ; : </a:t>
            </a:r>
            <a:r>
              <a:rPr lang="en-US" sz="1400" smtClean="0">
                <a:solidFill>
                  <a:schemeClr val="tx1"/>
                </a:solidFill>
              </a:rPr>
              <a:t>Tab</a:t>
            </a:r>
            <a:r>
              <a:rPr lang="ru-RU" sz="1400" smtClean="0">
                <a:solidFill>
                  <a:schemeClr val="tx1"/>
                </a:solidFill>
              </a:rPr>
              <a:t>);</a:t>
            </a:r>
          </a:p>
          <a:p>
            <a:pPr marL="935038" lvl="2" indent="-26828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символ-разделитель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дробной части (. , -);</a:t>
            </a:r>
          </a:p>
          <a:p>
            <a:pPr marL="935038" lvl="2" indent="-268288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символ-разделитель числа, месяца и года в дате съема показаний (. , ; -/);</a:t>
            </a:r>
          </a:p>
          <a:p>
            <a:pPr marL="935038" lvl="2" indent="-268288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представление даты - порядок расположения параметров (день, месяц, год) в представлении даты съема показаний;</a:t>
            </a:r>
          </a:p>
          <a:p>
            <a:pPr marL="935038" lvl="2" indent="-26828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кодировка (</a:t>
            </a:r>
            <a:r>
              <a:rPr lang="en-US" smtClean="0">
                <a:solidFill>
                  <a:schemeClr val="tx1"/>
                </a:solidFill>
              </a:rPr>
              <a:t>Windows</a:t>
            </a:r>
            <a:r>
              <a:rPr lang="ru-RU" smtClean="0">
                <a:solidFill>
                  <a:schemeClr val="tx1"/>
                </a:solidFill>
              </a:rPr>
              <a:t>/</a:t>
            </a:r>
            <a:r>
              <a:rPr lang="en-US" smtClean="0">
                <a:solidFill>
                  <a:schemeClr val="tx1"/>
                </a:solidFill>
              </a:rPr>
              <a:t>Dos</a:t>
            </a:r>
            <a:r>
              <a:rPr lang="ru-RU" smtClean="0">
                <a:solidFill>
                  <a:schemeClr val="tx1"/>
                </a:solidFill>
              </a:rPr>
              <a:t>);</a:t>
            </a:r>
          </a:p>
          <a:p>
            <a:pPr marL="935038" lvl="2" indent="-268288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ru-RU" smtClean="0">
                <a:solidFill>
                  <a:schemeClr val="tx1"/>
                </a:solidFill>
              </a:rPr>
              <a:t>параметры идентификации приборов учета (код, наименование, идентификатор, заводской номер)</a:t>
            </a: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669212" cy="879475"/>
          </a:xfrm>
        </p:spPr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Интеграция с платежными системами и банками. Общее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9069388" cy="5446712"/>
          </a:xfrm>
        </p:spPr>
        <p:txBody>
          <a:bodyPr/>
          <a:lstStyle/>
          <a:p>
            <a:pPr marL="5715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Основные возможности:</a:t>
            </a:r>
          </a:p>
          <a:p>
            <a:pPr marL="571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itchFamily="2" charset="2"/>
              <a:buChar char="§"/>
            </a:pPr>
            <a:r>
              <a:rPr lang="ru-RU" sz="2200" smtClean="0">
                <a:solidFill>
                  <a:schemeClr val="tx1"/>
                </a:solidFill>
              </a:rPr>
              <a:t>Универсальная настройка загрузки (можно выбрать, какие данные и откуда загружать, отдельно можно настроить формат представления даты платежа, идентификации лицевых счетов, разделителя колонок, строку, с которой начинать загрузку и др.)</a:t>
            </a:r>
            <a:r>
              <a:rPr lang="en-US" sz="2200" smtClean="0">
                <a:solidFill>
                  <a:schemeClr val="tx1"/>
                </a:solidFill>
              </a:rPr>
              <a:t>;</a:t>
            </a:r>
            <a:endParaRPr lang="ru-RU" sz="2200" smtClean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spcAft>
                <a:spcPct val="0"/>
              </a:spcAft>
              <a:buSzPct val="140000"/>
              <a:buFont typeface="Wingdings" pitchFamily="2" charset="2"/>
              <a:buChar char="§"/>
            </a:pPr>
            <a:r>
              <a:rPr lang="ru-RU" sz="2200" smtClean="0">
                <a:solidFill>
                  <a:schemeClr val="tx1"/>
                </a:solidFill>
              </a:rPr>
              <a:t>Настроены уже наиболее</a:t>
            </a:r>
            <a:br>
              <a:rPr lang="ru-RU" sz="2200" smtClean="0">
                <a:solidFill>
                  <a:schemeClr val="tx1"/>
                </a:solidFill>
              </a:rPr>
            </a:br>
            <a:r>
              <a:rPr lang="ru-RU" sz="2200" smtClean="0">
                <a:solidFill>
                  <a:schemeClr val="tx1"/>
                </a:solidFill>
              </a:rPr>
              <a:t>распространенные</a:t>
            </a:r>
            <a:br>
              <a:rPr lang="ru-RU" sz="2200" smtClean="0">
                <a:solidFill>
                  <a:schemeClr val="tx1"/>
                </a:solidFill>
              </a:rPr>
            </a:br>
            <a:r>
              <a:rPr lang="ru-RU" sz="2200" smtClean="0">
                <a:solidFill>
                  <a:schemeClr val="tx1"/>
                </a:solidFill>
              </a:rPr>
              <a:t>форматы загрузки</a:t>
            </a:r>
            <a:r>
              <a:rPr lang="en-US" sz="2200" smtClean="0">
                <a:solidFill>
                  <a:schemeClr val="tx1"/>
                </a:solidFill>
              </a:rPr>
              <a:t>;</a:t>
            </a:r>
            <a:endParaRPr lang="ru-RU" sz="2200" smtClean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itchFamily="2" charset="2"/>
              <a:buChar char="§"/>
            </a:pPr>
            <a:r>
              <a:rPr lang="ru-RU" sz="2200" smtClean="0">
                <a:solidFill>
                  <a:schemeClr val="tx1"/>
                </a:solidFill>
              </a:rPr>
              <a:t>Предусмотрен контроль</a:t>
            </a:r>
            <a:br>
              <a:rPr lang="ru-RU" sz="2200" smtClean="0">
                <a:solidFill>
                  <a:schemeClr val="tx1"/>
                </a:solidFill>
              </a:rPr>
            </a:br>
            <a:r>
              <a:rPr lang="ru-RU" sz="2200" smtClean="0">
                <a:solidFill>
                  <a:schemeClr val="tx1"/>
                </a:solidFill>
              </a:rPr>
              <a:t>дублирования оплат</a:t>
            </a:r>
            <a:r>
              <a:rPr lang="en-US" sz="2200" smtClean="0">
                <a:solidFill>
                  <a:schemeClr val="tx1"/>
                </a:solidFill>
              </a:rPr>
              <a:t>.</a:t>
            </a:r>
            <a:endParaRPr lang="ru-RU" sz="2200" smtClean="0">
              <a:solidFill>
                <a:schemeClr val="tx1"/>
              </a:solidFill>
            </a:endParaRPr>
          </a:p>
          <a:p>
            <a:pPr marL="57150" indent="0">
              <a:lnSpc>
                <a:spcPct val="70000"/>
              </a:lnSpc>
            </a:pPr>
            <a:endParaRPr lang="ru-RU" sz="2200" smtClean="0"/>
          </a:p>
        </p:txBody>
      </p:sp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852738"/>
            <a:ext cx="5297488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1563" y="71438"/>
            <a:ext cx="8072437" cy="711200"/>
          </a:xfrm>
        </p:spPr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Интеграция с системами сбора показаний с приборов учета. Преимущества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392613"/>
          </a:xfrm>
        </p:spPr>
        <p:txBody>
          <a:bodyPr>
            <a:normAutofit lnSpcReduction="10000"/>
          </a:bodyPr>
          <a:lstStyle/>
          <a:p>
            <a:pPr marL="0" lvl="1" indent="0"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2200" smtClean="0">
                <a:solidFill>
                  <a:schemeClr val="tx1"/>
                </a:solidFill>
              </a:rPr>
              <a:t>Интеграция программного продукта с автоматизированными системами сбора данных с приборов учета позволит:</a:t>
            </a:r>
          </a:p>
          <a:p>
            <a:pPr algn="just">
              <a:lnSpc>
                <a:spcPct val="100000"/>
              </a:lnSpc>
              <a:buSzPct val="140000"/>
              <a:buFont typeface="Wingdings" pitchFamily="2" charset="2"/>
              <a:buChar char="§"/>
              <a:defRPr/>
            </a:pPr>
            <a:r>
              <a:rPr lang="ru-RU" sz="2000" smtClean="0">
                <a:solidFill>
                  <a:schemeClr val="tx1"/>
                </a:solidFill>
              </a:rPr>
              <a:t>Добиться максимальной скорости обработки показаний приборов учета, поступающих в систему;</a:t>
            </a:r>
          </a:p>
          <a:p>
            <a:pPr algn="just">
              <a:lnSpc>
                <a:spcPct val="100000"/>
              </a:lnSpc>
              <a:buSzPct val="140000"/>
              <a:buFont typeface="Wingdings" pitchFamily="2" charset="2"/>
              <a:buChar char="§"/>
              <a:defRPr/>
            </a:pPr>
            <a:r>
              <a:rPr lang="ru-RU" sz="2000" smtClean="0">
                <a:solidFill>
                  <a:schemeClr val="tx1"/>
                </a:solidFill>
              </a:rPr>
              <a:t>Существенно облегчить работу расчетчика услуг ЖКХ:</a:t>
            </a:r>
          </a:p>
          <a:p>
            <a:pPr marL="0" lvl="1" indent="0" algn="just">
              <a:lnSpc>
                <a:spcPct val="100000"/>
              </a:lnSpc>
              <a:buSzPct val="140000"/>
              <a:defRPr/>
            </a:pPr>
            <a:r>
              <a:rPr lang="en-US" sz="2000" smtClean="0">
                <a:solidFill>
                  <a:schemeClr val="tx1"/>
                </a:solidFill>
              </a:rPr>
              <a:t>   </a:t>
            </a:r>
            <a:r>
              <a:rPr lang="ru-RU" sz="2000" smtClean="0">
                <a:solidFill>
                  <a:schemeClr val="tx1"/>
                </a:solidFill>
              </a:rPr>
              <a:t>Производить автоматический расчет услуг по показаниям 	приборов учета;</a:t>
            </a:r>
          </a:p>
          <a:p>
            <a:pPr marL="0" lvl="1" indent="0" algn="just">
              <a:lnSpc>
                <a:spcPct val="100000"/>
              </a:lnSpc>
              <a:buSzPct val="140000"/>
              <a:defRPr/>
            </a:pPr>
            <a:r>
              <a:rPr lang="ru-RU" sz="2000" smtClean="0">
                <a:solidFill>
                  <a:schemeClr val="tx1"/>
                </a:solidFill>
              </a:rPr>
              <a:t>   Производить автоматическую корректировку начислений с 	учетом данных о качестве поставляемых услуг, а также 	данных о недопоставке услуг</a:t>
            </a:r>
            <a:r>
              <a:rPr lang="en-US" sz="2000" smtClean="0">
                <a:solidFill>
                  <a:schemeClr val="tx1"/>
                </a:solidFill>
              </a:rPr>
              <a:t>;</a:t>
            </a:r>
          </a:p>
          <a:p>
            <a:pPr marL="0" lvl="1" indent="0" algn="just">
              <a:lnSpc>
                <a:spcPct val="100000"/>
              </a:lnSpc>
              <a:buSzPct val="140000"/>
              <a:defRPr/>
            </a:pPr>
            <a:r>
              <a:rPr lang="en-US" sz="2000" smtClean="0">
                <a:solidFill>
                  <a:schemeClr val="tx1"/>
                </a:solidFill>
              </a:rPr>
              <a:t>   </a:t>
            </a:r>
            <a:r>
              <a:rPr lang="ru-RU" sz="2000" smtClean="0">
                <a:solidFill>
                  <a:schemeClr val="tx1"/>
                </a:solidFill>
              </a:rPr>
              <a:t>Исключить ошибки, допускаемые при ручном вводе данных.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3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1563" y="115888"/>
            <a:ext cx="8201025" cy="706437"/>
          </a:xfrm>
        </p:spPr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Выгрузка в систему 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«Город»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65825"/>
            <a:ext cx="9109075" cy="7032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SzPct val="140000"/>
              <a:buFont typeface="Wingdings" pitchFamily="2" charset="2"/>
              <a:buChar char="§"/>
              <a:defRPr/>
            </a:pPr>
            <a:r>
              <a:rPr lang="ru-RU" sz="1800" smtClean="0">
                <a:solidFill>
                  <a:schemeClr val="tx1"/>
                </a:solidFill>
              </a:rPr>
              <a:t>Выгружаются данные о задолженности по лицевым счетам и показания приборов учета.</a:t>
            </a:r>
          </a:p>
          <a:p>
            <a:pPr>
              <a:lnSpc>
                <a:spcPct val="70000"/>
              </a:lnSpc>
              <a:defRPr/>
            </a:pPr>
            <a:endParaRPr lang="ru-RU" sz="1800" smtClean="0"/>
          </a:p>
        </p:txBody>
      </p:sp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6263"/>
            <a:ext cx="77787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Объект 2"/>
          <p:cNvSpPr>
            <a:spLocks/>
          </p:cNvSpPr>
          <p:nvPr/>
        </p:nvSpPr>
        <p:spPr bwMode="auto">
          <a:xfrm>
            <a:off x="34925" y="908050"/>
            <a:ext cx="90011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140000"/>
              <a:buFont typeface="Wingdings" pitchFamily="2" charset="2"/>
              <a:buChar char="§"/>
            </a:pPr>
            <a:r>
              <a:rPr lang="ru-RU"/>
              <a:t>Ввиду многообразия форматов обмена с банками, операторами приема платежей, терминалами оплаты услуг ЖКХ поддерживаются различные форматы</a:t>
            </a:r>
            <a:r>
              <a:rPr lang="en-US"/>
              <a:t>;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42988" y="-100013"/>
            <a:ext cx="8229600" cy="1143001"/>
          </a:xfrm>
        </p:spPr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Интеграция с органами соцзащиты. Общее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17488" y="5157788"/>
            <a:ext cx="8602662" cy="1366837"/>
          </a:xfrm>
        </p:spPr>
        <p:txBody>
          <a:bodyPr/>
          <a:lstStyle/>
          <a:p>
            <a:pPr algn="just">
              <a:lnSpc>
                <a:spcPct val="100000"/>
              </a:lnSpc>
              <a:buSzPct val="140000"/>
              <a:buFont typeface="Wingdings" pitchFamily="2" charset="2"/>
              <a:buChar char="§"/>
            </a:pPr>
            <a:r>
              <a:rPr lang="ru-RU" sz="1800" smtClean="0">
                <a:solidFill>
                  <a:schemeClr val="tx1"/>
                </a:solidFill>
              </a:rPr>
              <a:t>Существует возможность бесплатной доработки формата выгрузки, если он еще не реализован и отсутствует в программе. Для этого достаточно скан копии договора с органами соц.защиты вашего региона по формату выгрузки.</a:t>
            </a:r>
          </a:p>
          <a:p>
            <a:pPr>
              <a:lnSpc>
                <a:spcPct val="70000"/>
              </a:lnSpc>
            </a:pPr>
            <a:endParaRPr lang="ru-RU" sz="1800" smtClean="0"/>
          </a:p>
        </p:txBody>
      </p:sp>
      <p:pic>
        <p:nvPicPr>
          <p:cNvPr id="922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125538"/>
            <a:ext cx="5327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Объект 2"/>
          <p:cNvSpPr>
            <a:spLocks/>
          </p:cNvSpPr>
          <p:nvPr/>
        </p:nvSpPr>
        <p:spPr bwMode="auto">
          <a:xfrm>
            <a:off x="215900" y="1052513"/>
            <a:ext cx="35639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140000"/>
              <a:buFont typeface="Wingdings" pitchFamily="2" charset="2"/>
              <a:buChar char="§"/>
            </a:pPr>
            <a:r>
              <a:rPr lang="ru-RU"/>
              <a:t>Имеется возможность выгружать информацию по льготникам и рассчитанным в программе льготам в органы соцзащиты</a:t>
            </a:r>
            <a:r>
              <a:rPr lang="en-US"/>
              <a:t>;</a:t>
            </a:r>
            <a:endParaRPr lang="ru-RU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</a:pPr>
            <a:endParaRPr lang="ru-RU" sz="900">
              <a:solidFill>
                <a:srgbClr val="333333"/>
              </a:solidFill>
            </a:endParaRPr>
          </a:p>
        </p:txBody>
      </p:sp>
      <p:sp>
        <p:nvSpPr>
          <p:cNvPr id="9222" name="Объект 2"/>
          <p:cNvSpPr>
            <a:spLocks/>
          </p:cNvSpPr>
          <p:nvPr/>
        </p:nvSpPr>
        <p:spPr bwMode="auto">
          <a:xfrm>
            <a:off x="215900" y="2592388"/>
            <a:ext cx="35639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140000"/>
              <a:buFont typeface="Wingdings" pitchFamily="2" charset="2"/>
              <a:buChar char="§"/>
            </a:pPr>
            <a:r>
              <a:rPr lang="ru-RU"/>
              <a:t>Принимая во внимание различия механизмов и форматов файлов обмена данными в разных регионах РФ, в программе имеются различные форматы выгрузки в органы соцзащиты по разным областям</a:t>
            </a:r>
            <a:r>
              <a:rPr lang="en-US"/>
              <a:t>;</a:t>
            </a:r>
            <a:endParaRPr lang="ru-RU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</a:pPr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8229600" cy="792163"/>
          </a:xfrm>
        </p:spPr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Интеграция с органами соцзащиты. Преимущества</a:t>
            </a:r>
            <a:r>
              <a:rPr 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ea typeface="Calibri" pitchFamily="34" charset="0"/>
                <a:cs typeface="Times New Roman" pitchFamily="18" charset="0"/>
              </a:rPr>
            </a:br>
            <a:endParaRPr lang="ru-RU" sz="32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294687" cy="5073650"/>
          </a:xfrm>
        </p:spPr>
        <p:txBody>
          <a:bodyPr/>
          <a:lstStyle/>
          <a:p>
            <a:pPr marL="0" lvl="1" indent="0" algn="ctr">
              <a:buFont typeface="Wingdings" pitchFamily="2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Таким образом, интеграция позволит решить следующие задачи:</a:t>
            </a:r>
          </a:p>
          <a:p>
            <a:pPr algn="just">
              <a:buSzPct val="140000"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Добиться максимальной скорости предоставления требуемых данных в органы социальной защиты</a:t>
            </a:r>
            <a:r>
              <a:rPr lang="en-US" sz="2000" smtClean="0">
                <a:solidFill>
                  <a:schemeClr val="tx1"/>
                </a:solidFill>
              </a:rPr>
              <a:t>;</a:t>
            </a:r>
            <a:endParaRPr lang="ru-RU" sz="2000" smtClean="0">
              <a:solidFill>
                <a:schemeClr val="tx1"/>
              </a:solidFill>
            </a:endParaRPr>
          </a:p>
          <a:p>
            <a:pPr algn="just">
              <a:buSzPct val="140000"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Минимизировать возможность предоставления некорректных (ошибочных) данных</a:t>
            </a:r>
            <a:r>
              <a:rPr lang="ru-RU" sz="1900" smtClean="0">
                <a:solidFill>
                  <a:schemeClr val="tx1"/>
                </a:solidFill>
              </a:rPr>
              <a:t>.</a:t>
            </a:r>
          </a:p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42988" y="-100013"/>
            <a:ext cx="8229600" cy="1143001"/>
          </a:xfrm>
        </p:spPr>
        <p:txBody>
          <a:bodyPr/>
          <a:lstStyle/>
          <a:p>
            <a:r>
              <a:rPr lang="ru-RU" smtClean="0">
                <a:ea typeface="Calibri" pitchFamily="34" charset="0"/>
                <a:cs typeface="Times New Roman" pitchFamily="18" charset="0"/>
              </a:rPr>
              <a:t>Интеграция с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WEB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209550" y="955675"/>
            <a:ext cx="8791575" cy="5688013"/>
          </a:xfrm>
        </p:spPr>
        <p:txBody>
          <a:bodyPr/>
          <a:lstStyle/>
          <a:p>
            <a:pPr marL="57150" indent="0"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Обмен данными с </a:t>
            </a:r>
            <a:r>
              <a:rPr lang="en-US" sz="2200" smtClean="0">
                <a:solidFill>
                  <a:schemeClr val="tx1"/>
                </a:solidFill>
              </a:rPr>
              <a:t>WEB</a:t>
            </a:r>
            <a:r>
              <a:rPr lang="ru-RU" sz="2200" smtClean="0">
                <a:solidFill>
                  <a:schemeClr val="tx1"/>
                </a:solidFill>
              </a:rPr>
              <a:t> предусматривает:</a:t>
            </a:r>
          </a:p>
          <a:p>
            <a:pPr marL="57150" indent="0" algn="just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Выгрузку текущих показаний приборов учета;</a:t>
            </a:r>
          </a:p>
          <a:p>
            <a:pPr marL="57150" indent="0" algn="just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Выгрузку информации о текущей задолженности по лицевым счетам;</a:t>
            </a:r>
          </a:p>
          <a:p>
            <a:pPr marL="57150" indent="0" algn="just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Выгрузку данных о начислениях за выбранный месяц;</a:t>
            </a:r>
          </a:p>
          <a:p>
            <a:pPr marL="57150" indent="0" algn="just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Загрузку с сайта актуальных показаний приборов учета, введенных </a:t>
            </a:r>
            <a:r>
              <a:rPr lang="en-US" sz="2000" smtClean="0">
                <a:solidFill>
                  <a:schemeClr val="tx1"/>
                </a:solidFill>
              </a:rPr>
              <a:t>   	</a:t>
            </a:r>
            <a:r>
              <a:rPr lang="ru-RU" sz="2000" smtClean="0">
                <a:solidFill>
                  <a:schemeClr val="tx1"/>
                </a:solidFill>
              </a:rPr>
              <a:t>жильцами на WEB ресурсе;</a:t>
            </a:r>
          </a:p>
          <a:p>
            <a:pPr marL="57150" indent="0" algn="just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Загрузку заявок в аварийно-диспетчерскую службу, поданных </a:t>
            </a:r>
            <a:r>
              <a:rPr lang="en-US" sz="2000" smtClean="0">
                <a:solidFill>
                  <a:schemeClr val="tx1"/>
                </a:solidFill>
              </a:rPr>
              <a:t>	</a:t>
            </a:r>
            <a:r>
              <a:rPr lang="ru-RU" sz="2000" smtClean="0">
                <a:solidFill>
                  <a:schemeClr val="tx1"/>
                </a:solidFill>
              </a:rPr>
              <a:t>жильцами на WEB ресурсе.</a:t>
            </a:r>
          </a:p>
          <a:p>
            <a:pPr marL="57150" indent="0" algn="just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Поддерживаются различные способы обмена:</a:t>
            </a:r>
          </a:p>
          <a:p>
            <a:pPr lvl="1" algn="just">
              <a:lnSpc>
                <a:spcPct val="80000"/>
              </a:lnSpc>
              <a:spcBef>
                <a:spcPct val="0"/>
              </a:spcBef>
              <a:buSzPct val="240000"/>
              <a:buFontTx/>
              <a:buChar char="•"/>
            </a:pPr>
            <a:r>
              <a:rPr lang="en-US" sz="1000" smtClean="0">
                <a:solidFill>
                  <a:schemeClr val="tx1"/>
                </a:solidFill>
              </a:rPr>
              <a:t> </a:t>
            </a:r>
            <a:r>
              <a:rPr lang="ru-RU" sz="1400" smtClean="0">
                <a:solidFill>
                  <a:schemeClr val="tx1"/>
                </a:solidFill>
              </a:rPr>
              <a:t>Через файл в формате xml (при этом пользователь самостоятельно</a:t>
            </a:r>
            <a:r>
              <a:rPr lang="en-US" sz="1400" smtClean="0">
                <a:solidFill>
                  <a:schemeClr val="tx1"/>
                </a:solidFill>
              </a:rPr>
              <a:t> </a:t>
            </a:r>
            <a:r>
              <a:rPr lang="ru-RU" sz="1400" smtClean="0">
                <a:solidFill>
                  <a:schemeClr val="tx1"/>
                </a:solidFill>
              </a:rPr>
              <a:t>осуществляет выгрузку данных в файл с помощью</a:t>
            </a:r>
            <a:r>
              <a:rPr lang="en-US" sz="1400" smtClean="0">
                <a:solidFill>
                  <a:schemeClr val="tx1"/>
                </a:solidFill>
              </a:rPr>
              <a:t> </a:t>
            </a:r>
            <a:r>
              <a:rPr lang="ru-RU" sz="1400" smtClean="0">
                <a:solidFill>
                  <a:schemeClr val="tx1"/>
                </a:solidFill>
              </a:rPr>
              <a:t>специализированной обработки и загружает на сайт);</a:t>
            </a:r>
          </a:p>
          <a:p>
            <a:pPr lvl="1" algn="just">
              <a:lnSpc>
                <a:spcPct val="80000"/>
              </a:lnSpc>
              <a:spcBef>
                <a:spcPct val="0"/>
              </a:spcBef>
              <a:buSzPct val="160000"/>
              <a:buFontTx/>
              <a:buChar char="•"/>
            </a:pPr>
            <a:r>
              <a:rPr lang="en-US" sz="1400" smtClean="0">
                <a:solidFill>
                  <a:schemeClr val="tx1"/>
                </a:solidFill>
              </a:rPr>
              <a:t> </a:t>
            </a:r>
            <a:r>
              <a:rPr lang="ru-RU" sz="1400" smtClean="0">
                <a:solidFill>
                  <a:schemeClr val="tx1"/>
                </a:solidFill>
              </a:rPr>
              <a:t>C помощью настройки регламентного задания (программа сама через</a:t>
            </a:r>
            <a:r>
              <a:rPr lang="en-US" sz="1400" smtClean="0">
                <a:solidFill>
                  <a:schemeClr val="tx1"/>
                </a:solidFill>
              </a:rPr>
              <a:t> </a:t>
            </a:r>
            <a:r>
              <a:rPr lang="ru-RU" sz="1400" smtClean="0">
                <a:solidFill>
                  <a:schemeClr val="tx1"/>
                </a:solidFill>
              </a:rPr>
              <a:t>определенный промежуток времени будет подключаться к </a:t>
            </a:r>
            <a:r>
              <a:rPr lang="en-US" sz="1400" smtClean="0">
                <a:solidFill>
                  <a:schemeClr val="tx1"/>
                </a:solidFill>
              </a:rPr>
              <a:t>  WEB </a:t>
            </a:r>
            <a:r>
              <a:rPr lang="ru-RU" sz="1400" smtClean="0">
                <a:solidFill>
                  <a:schemeClr val="tx1"/>
                </a:solidFill>
              </a:rPr>
              <a:t>-</a:t>
            </a:r>
            <a:r>
              <a:rPr lang="en-US" sz="1400" smtClean="0">
                <a:solidFill>
                  <a:schemeClr val="tx1"/>
                </a:solidFill>
              </a:rPr>
              <a:t> </a:t>
            </a:r>
            <a:r>
              <a:rPr lang="ru-RU" sz="1400" smtClean="0">
                <a:solidFill>
                  <a:schemeClr val="tx1"/>
                </a:solidFill>
              </a:rPr>
              <a:t>сервису и осуществлять обмен данными).</a:t>
            </a:r>
          </a:p>
          <a:p>
            <a:pPr marL="57150" indent="0">
              <a:lnSpc>
                <a:spcPct val="70000"/>
              </a:lnSpc>
              <a:buFont typeface="Wingdings" pitchFamily="2" charset="2"/>
              <a:buNone/>
            </a:pPr>
            <a:endParaRPr lang="ru-RU" sz="1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ирокие возможности интеграции решений для ЖКХ от фирмы(edited)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Широкие возможности интеграции решений для ЖКХ от фирмы(edited)</Template>
  <TotalTime>9</TotalTime>
  <Words>838</Words>
  <Application>Microsoft Office PowerPoint</Application>
  <PresentationFormat>Экран (4:3)</PresentationFormat>
  <Paragraphs>96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Широкие возможности интеграции решений для ЖКХ от фирмы(edited)</vt:lpstr>
      <vt:lpstr>Широкие возможности интеграции решений для ЖКХ от фирмы 1С: WEB, терминалы оплаты, счетчики</vt:lpstr>
      <vt:lpstr>Направления интеграции в ЖКХ</vt:lpstr>
      <vt:lpstr>Интеграция с системами сбора показаний с приборов учета. Общее</vt:lpstr>
      <vt:lpstr>Интеграция с платежными системами и банками. Общее</vt:lpstr>
      <vt:lpstr>Интеграция с системами сбора показаний с приборов учета. Преимущества</vt:lpstr>
      <vt:lpstr>Выгрузка в систему «Город»</vt:lpstr>
      <vt:lpstr>Интеграция с органами соцзащиты. Общее</vt:lpstr>
      <vt:lpstr>Интеграция с органами соцзащиты. Преимущества </vt:lpstr>
      <vt:lpstr>Интеграция с WEB </vt:lpstr>
      <vt:lpstr>Интеграция с WEB. Преимущества</vt:lpstr>
      <vt:lpstr>Карта решений 1С и ВДГБ для ЖКХ.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Широкие возможности интеграции решений для ЖКХ от фирмы 1С: WEB, терминалы оплаты, счетчики</dc:title>
  <dc:creator>а ф</dc:creator>
  <cp:lastModifiedBy>Пользователь Windows</cp:lastModifiedBy>
  <cp:revision>2</cp:revision>
  <dcterms:created xsi:type="dcterms:W3CDTF">2012-02-29T12:56:41Z</dcterms:created>
  <dcterms:modified xsi:type="dcterms:W3CDTF">2012-03-03T01:35:10Z</dcterms:modified>
</cp:coreProperties>
</file>