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0"/>
  </p:notesMasterIdLst>
  <p:handoutMasterIdLst>
    <p:handoutMasterId r:id="rId31"/>
  </p:handoutMasterIdLst>
  <p:sldIdLst>
    <p:sldId id="596" r:id="rId2"/>
    <p:sldId id="595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</p:sldIdLst>
  <p:sldSz cx="9144000" cy="6858000" type="screen4x3"/>
  <p:notesSz cx="6669088" cy="9928225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000"/>
    <a:srgbClr val="44A1AE"/>
    <a:srgbClr val="3F97A3"/>
    <a:srgbClr val="292929"/>
    <a:srgbClr val="FFCC00"/>
    <a:srgbClr val="4D4D4D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72973" autoAdjust="0"/>
  </p:normalViewPr>
  <p:slideViewPr>
    <p:cSldViewPr snapToGrid="0"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0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5279DD-A816-4B4D-9F4C-F699735ED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0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62C86F4-07D2-4F49-8575-D265891A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84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3DF93-857A-460F-8BD6-AD176758A5E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606BD-6B68-48E7-B81F-197F4FAF67A1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Конечно же для организации дополнительных рабочих мест предусмотрены дополнительные лицензии.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Обратите внимание на то, что для работы дополнительной лицензии для продукта 1С: Управление предприятием ЖКХ необходимо наличие достаточного количества клиентских лицензий для 1С:Предприятие 8.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228301-8E31-4CE5-A92A-ED8A3B909DD2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1С:Учет в управляющих компаниях ЖКХ, ТСЖ и ЖСК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C7ACE-90ED-4A43-A122-D011A179D95F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… – решение для автоматизации предприятий сферы ЖКХ, созданное на базе типового решения Бухгалтерия предприятия.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Продукт предназначен для предприятий, которые сосредотачиваются на автоматизации меньшего набора функций, таких как: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Бухгалтерский и налоговый учет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Управление зданиями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Управление взаиморасчетами с получателями услуг ЖКХ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Аварийно-диспетчерская служба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Функции для ТСЖ: Смета, Голосование.</a:t>
            </a:r>
          </a:p>
          <a:p>
            <a:pPr eaLnBrk="1" hangingPunct="1">
              <a:buFontTx/>
              <a:buChar char="-"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Пользователями данного решения могут быть: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Небольшие управляющие компании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Жилищно-эксплуатационные управления (ЖЭУ)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Жилищно-эксплуатационные управляющие компании (ЖЭУК)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Жилищно-эксплуатационные конторы (ЖЭК)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Дирекции по эксплуатации зданий (ДЭЗ)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Жилищно-коммунальных хозяйств (ЖКХ)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Коммунальные сервисные компании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</a:t>
            </a:r>
            <a:r>
              <a:rPr lang="ru-RU" sz="1800" dirty="0" err="1" smtClean="0"/>
              <a:t>Коттеджные</a:t>
            </a:r>
            <a:r>
              <a:rPr lang="ru-RU" sz="1800" dirty="0" smtClean="0"/>
              <a:t> поселки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 smtClean="0"/>
              <a:t> Товарищества собственников жилья (ТСЖ)</a:t>
            </a:r>
          </a:p>
          <a:p>
            <a:pPr eaLnBrk="1" hangingPunct="1">
              <a:buFontTx/>
              <a:buChar char="-"/>
              <a:defRPr/>
            </a:pPr>
            <a:endParaRPr lang="ru-RU" sz="1800" dirty="0" smtClean="0"/>
          </a:p>
          <a:p>
            <a:pPr>
              <a:defRPr/>
            </a:pPr>
            <a:r>
              <a:rPr lang="ru-RU" dirty="0" smtClean="0"/>
              <a:t>Т.е. в эту категорию попадают, как платежеспособные компании среднего размера, способные приобрести ПРОФ версии продуктов от 20 000 рублей на базе «1С:Бухгалтерии 8», так </a:t>
            </a:r>
            <a:r>
              <a:rPr lang="ru-RU" sz="1800" dirty="0" smtClean="0"/>
              <a:t>и небольшие Управляющие относительно </a:t>
            </a:r>
            <a:r>
              <a:rPr lang="ru-RU" sz="1800" dirty="0" err="1" smtClean="0"/>
              <a:t>слабоплатежеспособные</a:t>
            </a:r>
            <a:r>
              <a:rPr lang="ru-RU" sz="1800" dirty="0" smtClean="0"/>
              <a:t> организации, которые способны будут приобрести базовую версию тиражного программного продукта на базе «1С:Бухгалтерии 8» по цене в районе 6000 рублей.</a:t>
            </a:r>
          </a:p>
          <a:p>
            <a:pPr marL="228600" indent="-228600">
              <a:defRPr/>
            </a:pPr>
            <a:r>
              <a:rPr lang="ru-RU" sz="1800" dirty="0" smtClean="0"/>
              <a:t>НО! Количество организаций в этой категории уже составляет более 3000.</a:t>
            </a:r>
          </a:p>
          <a:p>
            <a:pPr>
              <a:defRPr/>
            </a:pPr>
            <a:r>
              <a:rPr lang="ru-RU" sz="1800" dirty="0" smtClean="0"/>
              <a:t> 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buFontTx/>
              <a:buChar char="-"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C4367-A277-4960-8518-AB0A22F811B4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Учет в управляющих компаниях ЖКХ, ТСЖ и ЖСК за 18000 руб.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Данный вариант поставки включает в себя «1С: Бухгалтерия 8. ПРОФ.» и конфигурацию «Учет в управляющих компаниях ЖКХ, ТСЖ и ЖСК», выгоден тем, что эта поставка содержит всё необходимое для организации 1-го рабочего места и полноценного учета как в ЖКХ, так и в бухгалтерии.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2290D1-C1B6-494E-A34E-E8E9F6056699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Конечно же для организации дополнительных рабочих мест предусмотрены дополнительные лицензии и для работы дополнительной лицензии для продукта 1С: Учет в управляющих компаниях ЖКХ, ТСЖ и ЖСК  необходимо наличие достаточного количества клиентских лицензий для 1С:Предприятие 8.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9FC4A-40E2-40DB-AAB2-A15311D2F586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Учет в управляющих компаниях ЖКХ, ТСЖ и ЖСК. Базовая версия за 6000 руб. включает в себя «1С: Бухгалтерия 8. Базовая версия.» и конфигурацию «Учет в управляющих компаниях ЖКХ, ТСЖ и ЖСК». Вариант не отличается практически по функционалу от ПРОФ поставки, но имеет ограничения базовой версии, как то: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Возможность устанавливать только на 1 компьютер;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Отсутствует возможность внесения изменений в код программы программистами;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 одной базе можно вести учет только по 1-му учреждению (только по одной организации).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E2673-AF82-42F2-B1DD-3305FEEEAE8C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Учет в управляющих компаниях ЖКХ, ТСЖ и ЖСК. Поставка на 5 пользователей за 34000 руб.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Данный вариант поставки включает в себя «1С: Бухгалтерия 8. Комплект на 5 пользователей.» и конфигурацию «Учет в управляющих компаниях ЖКХ, ТСЖ и ЖСК», выгоден тем, что эта поставка содержит всё необходимое для организации 5-ти рабочих мест и полноценного учета как в ЖКХ, так и в бухгалтерии.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Выгоден при организации от 3-х р.м.</a:t>
            </a:r>
            <a:endParaRPr lang="ru-RU" sz="9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260AA-51F0-4CB3-AC5F-804CE4A57184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1С:Председатель ТСЖ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96DE3-7E96-4375-B707-CA86ED67BF95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… - решение для автоматизации практически неплатежеспособных, очень малообеспеченных предприятий ЖКХ – это в основном Товарищества собственников жилья (ТСЖ) с небольшим количеством лицевых счетов. В таких товариществах сложно </a:t>
            </a:r>
            <a:r>
              <a:rPr lang="ru-RU" dirty="0" err="1" smtClean="0"/>
              <a:t>пролоббировать</a:t>
            </a:r>
            <a:r>
              <a:rPr lang="ru-RU" dirty="0" smtClean="0"/>
              <a:t> расходы на программное обеспечение, максимальная сумма которую они готовы потратить это 3000 – 4000 рублей. Им больше подходит оригинальное решение легкое в поддержке без регламентированных подсистем БУ и НУ. </a:t>
            </a:r>
          </a:p>
          <a:p>
            <a:pPr eaLnBrk="1" hangingPunct="1"/>
            <a:r>
              <a:rPr lang="ru-RU" dirty="0" smtClean="0"/>
              <a:t>НО! Стоит отметить, что количество организаций в этой категории уже составляет Несколько Десятков Тысяч.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F1FA1-AE25-44FE-842D-F4D3CF44BB5A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Председатель ТСЖ за 10800 руб.</a:t>
            </a:r>
          </a:p>
          <a:p>
            <a:pPr eaLnBrk="1" hangingPunct="1">
              <a:defRPr/>
            </a:pPr>
            <a:endParaRPr lang="ru-RU" sz="900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Данный вариант поставки включает в себя платформу «1С:Предприятие 8.» и конфигурацию «Председатель ТСЖ», выгоден тем, что эта поставка содержит всё необходимое для организации 1-го рабочего места.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 1С:ВДГБ предлагает целый комплекс решений, которые помогают множеству предприятий ЖКХ по всей стране: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Комплексное </a:t>
            </a:r>
            <a:r>
              <a:rPr lang="en-US" sz="1200" dirty="0" smtClean="0">
                <a:solidFill>
                  <a:srgbClr val="333333"/>
                </a:solidFill>
              </a:rPr>
              <a:t>ERP </a:t>
            </a:r>
            <a:r>
              <a:rPr lang="ru-RU" sz="1200" dirty="0" smtClean="0">
                <a:solidFill>
                  <a:srgbClr val="333333"/>
                </a:solidFill>
              </a:rPr>
              <a:t>решение для автоматизации предприятий</a:t>
            </a:r>
            <a:r>
              <a:rPr lang="en-US" sz="1200" dirty="0" smtClean="0">
                <a:solidFill>
                  <a:srgbClr val="333333"/>
                </a:solidFill>
              </a:rPr>
              <a:t> </a:t>
            </a:r>
            <a:r>
              <a:rPr lang="ru-RU" sz="1200" dirty="0" smtClean="0">
                <a:solidFill>
                  <a:srgbClr val="333333"/>
                </a:solidFill>
              </a:rPr>
              <a:t>ЖКХ - </a:t>
            </a:r>
            <a:r>
              <a:rPr lang="ru-RU" baseline="0" dirty="0" smtClean="0"/>
              <a:t>1С:Управление предприятием ЖКХ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Решение для автоматизации учета и бухгалтерии на предприятиях жилищно-коммунальной сферы - 1С: Учет в управляющих компаниях ЖКХ, ТСЖ и ЖСК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Решения для автоматизации учета на предприятиях ЖКХ, оказывающих услуги по тепло- и водоснабжению - 1С: Технический расчетный центр теплосети и 1С: Технический расчетный центр водоканала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Решение для автоматизации небольших предприятий ЖКХ</a:t>
            </a:r>
            <a:r>
              <a:rPr lang="ru-RU" sz="1200" baseline="0" dirty="0" smtClean="0">
                <a:solidFill>
                  <a:srgbClr val="333333"/>
                </a:solidFill>
              </a:rPr>
              <a:t> – 1С:Председатель ТСЖ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F4D79-2A95-4C29-B1F9-D513F2005E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027ED-9A75-4777-A15E-7BDB20E86093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Конечно же предусмотрены дополнительные лицензии и для работы дополнительной лицензии для продукта 1С:Председатель ТСЖ необходимо наличие достаточного количества клиентских лицензий для 1С:Предприятие 8.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B9B37-C741-4685-9E92-9DF9CFF689B0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1С:Предприятие 8. Председатель ТСЖ. Базовая версия за 3750 руб. включает в себя «1С: Предприятие 8. Базовая версия.» и конфигурацию «Председатель ТСЖ». Вариант не отличается практически по функционалу от ПРОФ поставки, но имеет ограничения базовой версии, как то: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Возможность устанавливать только на 1 компьютер;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Отсутствует возможность внесения изменений в код программы программистами;</a:t>
            </a:r>
          </a:p>
          <a:p>
            <a:pPr eaLnBrk="1" hangingPunct="1">
              <a:defRPr/>
            </a:pPr>
            <a:r>
              <a:rPr lang="ru-RU" sz="900" kern="0" dirty="0" smtClean="0">
                <a:solidFill>
                  <a:srgbClr val="333333"/>
                </a:solidFill>
              </a:rPr>
              <a:t>•	В одной базе можно вести учет только по 1-му учреждению (только по одной организации).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51398-5EF3-45B5-810C-9E9EA28BDCD9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1С:Технический расчетный центр теплосети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80C70-C78F-457E-9FD8-C2C8FBBC7827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… решение </a:t>
            </a:r>
            <a:r>
              <a:rPr lang="ru-RU" smtClean="0">
                <a:solidFill>
                  <a:srgbClr val="5F0000"/>
                </a:solidFill>
              </a:rPr>
              <a:t>предназначено для автоматизации предприятий, оказывающих услуги теплоснабжения</a:t>
            </a: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0CE8A-C1FF-43D4-9006-4C7A8C4E0537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Существует несколько вариантов поставок программного продукта 1С: Технический расчетный центр теплосети </a:t>
            </a:r>
          </a:p>
          <a:p>
            <a:r>
              <a:rPr lang="ru-RU" smtClean="0"/>
              <a:t>	</a:t>
            </a:r>
          </a:p>
          <a:p>
            <a:r>
              <a:rPr lang="ru-RU" smtClean="0"/>
              <a:t>Первый вариант поставки - это решение 1С:Предприятие 8. Технический расчетный центр теплосети, стоимостью 27000 рублей. Это полностью оригинальное решение разработанное на базе платформы 1С:Предприятие 8.2. Это поставка для полной автоматизации одного рабочего места. </a:t>
            </a:r>
          </a:p>
          <a:p>
            <a:r>
              <a:rPr lang="ru-RU" smtClean="0"/>
              <a:t>	</a:t>
            </a:r>
          </a:p>
          <a:p>
            <a:r>
              <a:rPr lang="ru-RU" smtClean="0"/>
              <a:t>Следующий вариант поставки - 1С:Предприятие 8. Технический расчетный центр теплосети. Поставка на 5 пользователей, стоимостью  53000 рублей, это поставка, предназначена для организации 5 рабочих мест.</a:t>
            </a:r>
          </a:p>
          <a:p>
            <a:r>
              <a:rPr lang="ru-RU" smtClean="0"/>
              <a:t>	</a:t>
            </a:r>
          </a:p>
          <a:p>
            <a:r>
              <a:rPr lang="ru-RU" smtClean="0"/>
              <a:t>Решение 1С:Предприятие 8. Технический расчетный центр теплосети. Базовая версия, стоимостью 15000 рублей. Она имеет стандартные технологические ограничения: </a:t>
            </a:r>
          </a:p>
          <a:p>
            <a:pPr>
              <a:buFontTx/>
              <a:buChar char="•"/>
            </a:pPr>
            <a:r>
              <a:rPr lang="ru-RU" smtClean="0"/>
              <a:t>	Во-первых не поддерживается ведение учета по нескольким организациям в одной информационной базе, при этом 	предусмотрена возможность вести учет нескольких учреждений в отдельных информационных базах на одном компьютере.</a:t>
            </a:r>
          </a:p>
          <a:p>
            <a:pPr>
              <a:buFontTx/>
              <a:buChar char="•"/>
            </a:pPr>
            <a:r>
              <a:rPr lang="ru-RU" smtClean="0"/>
              <a:t>	Во вторых одновременно с одной информационной базой может работать только один пользователь</a:t>
            </a:r>
          </a:p>
          <a:p>
            <a:pPr>
              <a:buFontTx/>
              <a:buChar char="•"/>
            </a:pPr>
            <a:r>
              <a:rPr lang="ru-RU" smtClean="0"/>
              <a:t>	В третьих не поддерживается работа в варианте клиент-сервер и распределенных информационных баз,</a:t>
            </a:r>
          </a:p>
          <a:p>
            <a:r>
              <a:rPr lang="ru-RU" smtClean="0"/>
              <a:t>	устанавливать данный программный продукт можно не более 3 раз.</a:t>
            </a:r>
          </a:p>
          <a:p>
            <a:r>
              <a:rPr lang="ru-RU" smtClean="0"/>
              <a:t>  </a:t>
            </a:r>
          </a:p>
          <a:p>
            <a:r>
              <a:rPr lang="ru-RU" smtClean="0"/>
              <a:t>Если же возникнет необходимость в увеличении количества рабочих мест, то, вы, являясь пользователем  основных поставок можете приобрести необходимое количество дополнительных многопользовательских лицензий на 1, 5 , 10 и 20 рабочих мест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B68C3-12E3-4311-BFD0-3C8E28EB04A1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1С:Технический расчетный центр водоканала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3720D-FEA6-482E-98DB-D98BDBF3BD4F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… решение </a:t>
            </a:r>
            <a:r>
              <a:rPr lang="ru-RU" smtClean="0">
                <a:solidFill>
                  <a:srgbClr val="5F0000"/>
                </a:solidFill>
              </a:rPr>
              <a:t>предназначено для автоматизации предприятий, оказывающих услуги водоснабжения</a:t>
            </a: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5798B-DB16-4B52-BB2F-8595E997FFFC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6A4B7-4DC4-4EB3-AF1A-E72271DB09B9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Благодарим за внимание!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BF994-ACAB-4525-91BF-862E9336FD7C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1С:Управление предприятием ЖКХ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0886-EE87-4DF1-A0FD-2F5D107DCA01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…– это единственное комплексное ERP решение для отрасли ЖКХ, позволяющее эффективно управлять внутренними и внешними ресурсами Предприятия ЖКХ.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Единое хранилище данных, содержащего всю корпоративную бизнес-информацию и обеспечивающего одновременный доступ к ней любого необходимого количества сотрудников предприятия, наделённых соответствующими полномочиями.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Данный продукт содержит в себе все необходимые подсистемы учета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Зарплату и кадры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Управление денежными средствами и </a:t>
            </a:r>
            <a:r>
              <a:rPr lang="ru-RU" dirty="0" err="1" smtClean="0"/>
              <a:t>Бюджетирование</a:t>
            </a:r>
            <a:endParaRPr lang="ru-RU" dirty="0" smtClean="0"/>
          </a:p>
          <a:p>
            <a:pPr eaLnBrk="1" hangingPunct="1">
              <a:buFontTx/>
              <a:buChar char="•"/>
            </a:pPr>
            <a:r>
              <a:rPr lang="ru-RU" dirty="0" smtClean="0"/>
              <a:t>Регламентированный бух и налоговый учет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Система CRM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2BBD5-A8E3-4D52-90CA-E1EB30B90FC1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 многие другие блоки в одном, в том числе и блок Полного учета в ЖКХ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FCA5AB-36E2-4A5C-AFDD-055AD4791A54}" type="slidenum">
              <a:rPr lang="ru-RU" sz="1200">
                <a:latin typeface="Times New Roman" pitchFamily="18" charset="0"/>
              </a:rPr>
              <a:pPr algn="r"/>
              <a:t>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Наилучшим способом программный продукт подойдет</a:t>
            </a:r>
          </a:p>
          <a:p>
            <a:pPr eaLnBrk="1" hangingPunct="1"/>
            <a:r>
              <a:rPr lang="ru-RU" smtClean="0"/>
              <a:t>ЕРЦ, ЕИРЦ, ЕРКЦ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AD3189-CCF7-4D94-AD0D-EC0B0EEB68C3}" type="slidenum">
              <a:rPr lang="ru-RU" sz="1200">
                <a:latin typeface="Times New Roman" pitchFamily="18" charset="0"/>
              </a:rPr>
              <a:pPr algn="r"/>
              <a:t>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mtClean="0"/>
              <a:t>Строительным компаниям и девелоперам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Крупным (холдинговым) управлящим компаниям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AE90B-650F-4C33-AFD1-1FBDF7C815EB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kern="0" dirty="0" smtClean="0">
                <a:solidFill>
                  <a:srgbClr val="333333"/>
                </a:solidFill>
              </a:rPr>
              <a:t>«1С:Предприятие 8. Управление предприятием ЖКХ.» стоимостью 198000.00 включает в себя «Управление производственным предприятием» и «Управление предприятием ЖКХ». Эта поставка содержит всё необходимое для организации 1-го рабочего места.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688EFE-2FB1-43BD-96D1-5257EC07FC4D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kern="0" dirty="0" smtClean="0">
                <a:solidFill>
                  <a:srgbClr val="333333"/>
                </a:solidFill>
              </a:rPr>
              <a:t>«1С:Предприятие 8. Управление предприятием ЖКХ для 10 пользователей + клиент сервер» - поставка, стоимостью всего 296000.00 включает в себя «Управление производственным предприятием» и «Управление предприятием ЖКХ» + клиент-сервер.</a:t>
            </a:r>
          </a:p>
          <a:p>
            <a:pPr eaLnBrk="1" hangingPunct="1">
              <a:defRPr/>
            </a:pPr>
            <a:endParaRPr lang="ru-RU" kern="0" dirty="0" smtClean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ru-RU" kern="0" dirty="0" smtClean="0">
                <a:solidFill>
                  <a:srgbClr val="333333"/>
                </a:solidFill>
              </a:rPr>
              <a:t>Эта поставка содержит всё необходимое для организации 10-и рабочих мест.</a:t>
            </a: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1700213"/>
            <a:ext cx="6264275" cy="2736850"/>
          </a:xfrm>
        </p:spPr>
        <p:txBody>
          <a:bodyPr/>
          <a:lstStyle>
            <a:lvl1pPr algn="ctr">
              <a:defRPr sz="4200"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2738" y="44450"/>
            <a:ext cx="2078037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44450"/>
            <a:ext cx="6081713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0703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285875"/>
            <a:ext cx="407193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946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2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gb-soft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user/VDGBSOFT" TargetMode="External"/><Relationship Id="rId4" Type="http://schemas.openxmlformats.org/officeDocument/2006/relationships/hyperlink" Target="mailto:clients@vdgb-soft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801938"/>
            <a:ext cx="6207125" cy="132343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линейки решений 1С для ЖКХ</a:t>
            </a:r>
            <a:endParaRPr 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5125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26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36933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35467-clip-art-graphic-of-an-orange-guy-character-kneeling-and-peering-at-something-through-a-magnifying-glass-by-jester-a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2748">
            <a:off x="552307" y="3740102"/>
            <a:ext cx="2188028" cy="218802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4372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73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0" y="928688"/>
          <a:ext cx="9144032" cy="5646301"/>
        </p:xfrm>
        <a:graphic>
          <a:graphicData uri="http://schemas.openxmlformats.org/drawingml/2006/table">
            <a:tbl>
              <a:tblPr/>
              <a:tblGrid>
                <a:gridCol w="7584464"/>
                <a:gridCol w="1559568"/>
              </a:tblGrid>
              <a:tr h="37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1 рабочее место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9900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5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10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74000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20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14000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50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1С:Предприятие 8. Управление предприятием ЖКХ, многопользовательская лицензия на 100 рабочих мест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550000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1С:Предприятие 8. Управление предприятием ЖКХ,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лицензия для удаленного офиса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48000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1С:Предприятие 8. Управление предприятием ЖКХ,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лицензия для ноутбука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B0917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1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1С:Управление предприятием ЖКХ</a:t>
            </a:r>
            <a:br>
              <a:rPr lang="ru-RU" b="1">
                <a:solidFill>
                  <a:srgbClr val="CC0000"/>
                </a:solidFill>
              </a:rPr>
            </a:br>
            <a:r>
              <a:rPr lang="ru-RU" b="1">
                <a:solidFill>
                  <a:srgbClr val="CC0000"/>
                </a:solidFill>
              </a:rPr>
              <a:t>Дополнительные лицензии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255428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1С:Учет в управляющих компаниях ЖКХ,</a:t>
            </a:r>
            <a:b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ТСЖ и ЖСК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15366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5367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upl_472_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4140000"/>
            <a:ext cx="230687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" y="1616631"/>
            <a:ext cx="2306875" cy="2306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 Учет в управляющих компаниях ЖКХ, ТСЖ и ЖСК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3650"/>
          </a:xfrm>
        </p:spPr>
        <p:txBody>
          <a:bodyPr/>
          <a:lstStyle/>
          <a:p>
            <a:pPr marL="342000" indent="-342000" algn="just" eaLnBrk="1" hangingPunct="1">
              <a:defRPr/>
            </a:pPr>
            <a:r>
              <a:rPr lang="ru-RU" sz="2000" b="1" dirty="0" smtClean="0"/>
              <a:t>1С:Учет в управляющих компаниях ЖКХ, ТСЖ и ЖСК</a:t>
            </a:r>
            <a:r>
              <a:rPr lang="ru-RU" sz="2000" dirty="0" smtClean="0"/>
              <a:t> – решение для автоматизации предприятий сферы ЖКХ, созданное на базе типового решения Бухгалтерия предприятия.</a:t>
            </a:r>
          </a:p>
          <a:p>
            <a:pPr marL="342000" indent="-342000" algn="just" eaLnBrk="1" hangingPunct="1">
              <a:defRPr/>
            </a:pPr>
            <a:r>
              <a:rPr lang="ru-RU" sz="2000" dirty="0" smtClean="0"/>
              <a:t>Продукт подходит предприятиям, которые сосредотачиваются на автоматизации меньшего набора функций: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Бухгалтерский и налоговый учет.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зданиями.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взаиморасчетами с получателями услуг ЖКХ.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Аварийно-диспетчерская служба.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Функции для ТСЖ: Смета, Голосование.</a:t>
            </a:r>
          </a:p>
          <a:p>
            <a:pPr marL="177800" indent="-177800" algn="just" eaLnBrk="1" hangingPunct="1">
              <a:defRPr/>
            </a:pPr>
            <a:endParaRPr lang="ru-RU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6389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23082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Учет в управляющих компаниях ЖКХ, ТСЖ и ЖСК 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742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742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7412" name="Выноска со стрелкой вниз 18"/>
          <p:cNvSpPr>
            <a:spLocks noChangeArrowheads="1"/>
          </p:cNvSpPr>
          <p:nvPr/>
        </p:nvSpPr>
        <p:spPr bwMode="auto">
          <a:xfrm>
            <a:off x="153988" y="2622550"/>
            <a:ext cx="8799512" cy="1354138"/>
          </a:xfrm>
          <a:prstGeom prst="downArrowCallout">
            <a:avLst>
              <a:gd name="adj1" fmla="val 25030"/>
              <a:gd name="adj2" fmla="val 25030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Учет в управляющих компаниях ЖКХ, ТСЖ и ЖСК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4110038"/>
            <a:ext cx="4368800" cy="560387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1С: Бухгалтерия 8. ПРОФ.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387975"/>
            <a:ext cx="4370387" cy="1079500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</a:rPr>
              <a:t>К</a:t>
            </a:r>
            <a:r>
              <a:rPr lang="ru-RU" b="1" kern="0" dirty="0" smtClean="0">
                <a:solidFill>
                  <a:srgbClr val="5B0917"/>
                </a:solidFill>
                <a:latin typeface="+mn-lt"/>
                <a:cs typeface="+mn-cs"/>
              </a:rPr>
              <a:t>онфигурация </a:t>
            </a: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«Учет в управляющих компаниях ЖКХ, ТСЖ и ЖСК»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7415" name="Крест 21"/>
          <p:cNvSpPr>
            <a:spLocks noChangeArrowheads="1"/>
          </p:cNvSpPr>
          <p:nvPr/>
        </p:nvSpPr>
        <p:spPr bwMode="auto">
          <a:xfrm>
            <a:off x="4319588" y="475138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179513"/>
          <a:ext cx="8846545" cy="1288037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33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2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Учет в управляющих компаниях ЖКХ, ТСЖ и ЖСК. 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845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845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0" y="928688"/>
          <a:ext cx="9144032" cy="3265925"/>
        </p:xfrm>
        <a:graphic>
          <a:graphicData uri="http://schemas.openxmlformats.org/drawingml/2006/table">
            <a:tbl>
              <a:tblPr/>
              <a:tblGrid>
                <a:gridCol w="7584464"/>
                <a:gridCol w="1559568"/>
              </a:tblGrid>
              <a:tr h="37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1 рабочее место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5 рабочих мест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13800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10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24600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Учет в управляющих компаниях ЖКХ, ТСЖ и ЖСК. Дополнительная лицензия на 20 рабочих мест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43500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55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1С:Учет в управляющих компаниях ЖКХ, ТСЖ и ЖСК</a:t>
            </a:r>
            <a:br>
              <a:rPr lang="ru-RU" b="1">
                <a:solidFill>
                  <a:srgbClr val="CC0000"/>
                </a:solidFill>
              </a:rPr>
            </a:br>
            <a:r>
              <a:rPr lang="ru-RU" b="1">
                <a:solidFill>
                  <a:srgbClr val="CC0000"/>
                </a:solidFill>
              </a:rPr>
              <a:t>Дополнительные лицензии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9475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9476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9459" name="Выноска со стрелкой вниз 18"/>
          <p:cNvSpPr>
            <a:spLocks noChangeArrowheads="1"/>
          </p:cNvSpPr>
          <p:nvPr/>
        </p:nvSpPr>
        <p:spPr bwMode="auto">
          <a:xfrm>
            <a:off x="153988" y="2424113"/>
            <a:ext cx="8799512" cy="1431925"/>
          </a:xfrm>
          <a:prstGeom prst="downArrowCallout">
            <a:avLst>
              <a:gd name="adj1" fmla="val 24979"/>
              <a:gd name="adj2" fmla="val 25036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Учет в управляющих компаниях ЖКХ, ТСЖ и ЖСК.</a:t>
            </a:r>
            <a:b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Базовая версия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3998913"/>
            <a:ext cx="4368800" cy="693737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1С: Бухгалтерия 8. Базовая версия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441950"/>
            <a:ext cx="4370387" cy="94773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«Учет в управляющих компаниях ЖКХ, ТСЖ и ЖСК»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9462" name="Крест 21"/>
          <p:cNvSpPr>
            <a:spLocks noChangeArrowheads="1"/>
          </p:cNvSpPr>
          <p:nvPr/>
        </p:nvSpPr>
        <p:spPr bwMode="auto">
          <a:xfrm>
            <a:off x="4286250" y="479583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194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Учет в управляющих компаниях ЖКХ, ТСЖ и ЖСК 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11" name="Group 32"/>
          <p:cNvGraphicFramePr>
            <a:graphicFrameLocks noGrp="1"/>
          </p:cNvGraphicFramePr>
          <p:nvPr/>
        </p:nvGraphicFramePr>
        <p:xfrm>
          <a:off x="131763" y="1139825"/>
          <a:ext cx="8846545" cy="1124016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294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58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Учет в управляющих компаниях ЖКХ, ТСЖ и ЖСК. Базовая версия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0499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500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0483" name="Выноска со стрелкой вниз 18"/>
          <p:cNvSpPr>
            <a:spLocks noChangeArrowheads="1"/>
          </p:cNvSpPr>
          <p:nvPr/>
        </p:nvSpPr>
        <p:spPr bwMode="auto">
          <a:xfrm>
            <a:off x="153988" y="2379663"/>
            <a:ext cx="8799512" cy="1608137"/>
          </a:xfrm>
          <a:prstGeom prst="downArrowCallout">
            <a:avLst>
              <a:gd name="adj1" fmla="val 24978"/>
              <a:gd name="adj2" fmla="val 25029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Учет в управляющих компаниях ЖКХ, ТСЖ и ЖСК.</a:t>
            </a:r>
            <a:b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Поставка на 5 пользователей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4098925"/>
            <a:ext cx="4368800" cy="7381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1С:Бухгалтерия 8. Комплект на 5 пользователей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508625"/>
            <a:ext cx="4370387" cy="9032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«Учет в управляющих компаниях ЖКХ, ТСЖ и ЖСК»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0486" name="Крест 21"/>
          <p:cNvSpPr>
            <a:spLocks noChangeArrowheads="1"/>
          </p:cNvSpPr>
          <p:nvPr/>
        </p:nvSpPr>
        <p:spPr bwMode="auto">
          <a:xfrm>
            <a:off x="4297363" y="491648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Учет в управляющих компаниях ЖКХ, ТСЖ и ЖСК 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068388"/>
          <a:ext cx="8846545" cy="1217711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37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851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Учет в управляющих компаниях ЖКХ, ТСЖ и ЖСК. Поставка на 5 пользователей.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7080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1С:Председатель ТСЖ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1510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511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residential-locksmi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802534"/>
            <a:ext cx="2570040" cy="231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1С:Председатель ТСЖ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3650"/>
          </a:xfrm>
        </p:spPr>
        <p:txBody>
          <a:bodyPr/>
          <a:lstStyle/>
          <a:p>
            <a:pPr marL="341313" indent="-341313" eaLnBrk="1" hangingPunct="1"/>
            <a:r>
              <a:rPr lang="ru-RU" sz="2000" b="1" dirty="0" smtClean="0"/>
              <a:t>1С:Председатель ТСЖ</a:t>
            </a:r>
            <a:r>
              <a:rPr lang="ru-RU" sz="2000" dirty="0" smtClean="0"/>
              <a:t> –</a:t>
            </a:r>
            <a:br>
              <a:rPr lang="ru-RU" sz="2000" dirty="0" smtClean="0"/>
            </a:br>
            <a:r>
              <a:rPr lang="ru-RU" sz="2000" dirty="0" smtClean="0"/>
              <a:t>решение для автоматизации предприятий</a:t>
            </a:r>
            <a:br>
              <a:rPr lang="ru-RU" sz="2000" dirty="0" smtClean="0"/>
            </a:br>
            <a:r>
              <a:rPr lang="ru-RU" sz="2000" dirty="0" smtClean="0"/>
              <a:t>сферы ЖКХ, таких как: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ТСЖ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ЖСК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err="1" smtClean="0"/>
              <a:t>Коттеджные</a:t>
            </a:r>
            <a:r>
              <a:rPr lang="ru-RU" sz="1800" dirty="0" smtClean="0"/>
              <a:t> поселки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Дачные кооперативы</a:t>
            </a:r>
          </a:p>
          <a:p>
            <a:pPr marL="720000" lvl="1" indent="-341313" algn="just" eaLnBrk="1" hangingPunct="1">
              <a:buFont typeface="Wingdings" pitchFamily="2" charset="2"/>
              <a:buChar char="q"/>
            </a:pPr>
            <a:r>
              <a:rPr lang="ru-RU" sz="1800" dirty="0" smtClean="0"/>
              <a:t>Гаражно-строительные кооперативы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2534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535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2533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4000" y="1242000"/>
            <a:ext cx="453600" cy="3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8319" y="4404808"/>
            <a:ext cx="1685925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1650" y="1042569"/>
            <a:ext cx="1671638" cy="14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2557" y="3135229"/>
            <a:ext cx="1671637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1895" y="4849308"/>
            <a:ext cx="1663700" cy="139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1С: Председатель ТСЖ</a:t>
            </a:r>
            <a:br>
              <a:rPr lang="ru-RU" dirty="0" smtClean="0"/>
            </a:br>
            <a:r>
              <a:rPr lang="ru-RU" dirty="0" smtClean="0"/>
              <a:t>Варианты поставок</a:t>
            </a:r>
            <a:r>
              <a:rPr lang="ru-RU" b="0" dirty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357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357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3556" name="Выноска со стрелкой вниз 18"/>
          <p:cNvSpPr>
            <a:spLocks noChangeArrowheads="1"/>
          </p:cNvSpPr>
          <p:nvPr/>
        </p:nvSpPr>
        <p:spPr bwMode="auto">
          <a:xfrm>
            <a:off x="153988" y="2424113"/>
            <a:ext cx="8799512" cy="1498600"/>
          </a:xfrm>
          <a:prstGeom prst="downArrowCallout">
            <a:avLst>
              <a:gd name="adj1" fmla="val 25010"/>
              <a:gd name="adj2" fmla="val 25010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 dirty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Председатель ТСЖ.</a:t>
            </a:r>
            <a:endParaRPr lang="ru-RU" sz="19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4010025"/>
            <a:ext cx="4368800" cy="69373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платформа «1С:Предприятие 8»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430838"/>
            <a:ext cx="4370387" cy="849312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«Председатель ТСЖ»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3559" name="Крест 21"/>
          <p:cNvSpPr>
            <a:spLocks noChangeArrowheads="1"/>
          </p:cNvSpPr>
          <p:nvPr/>
        </p:nvSpPr>
        <p:spPr bwMode="auto">
          <a:xfrm>
            <a:off x="4286250" y="479583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112838"/>
          <a:ext cx="8846545" cy="1100053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12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Председатель ТСЖ. 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отраслевых решений 1С для отрасли ЖКХ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905041" y="1002535"/>
            <a:ext cx="2974554" cy="2346593"/>
          </a:xfrm>
        </p:spPr>
        <p:txBody>
          <a:bodyPr/>
          <a:lstStyle/>
          <a:p>
            <a:pPr marL="914400" lvl="1" indent="-457200">
              <a:buFontTx/>
              <a:buChar char="•"/>
              <a:defRPr/>
            </a:pPr>
            <a:endParaRPr lang="ru-RU" sz="1000" dirty="0" smtClean="0">
              <a:solidFill>
                <a:srgbClr val="663300"/>
              </a:solidFill>
            </a:endParaRPr>
          </a:p>
          <a:p>
            <a:endParaRPr lang="ru-RU" dirty="0" smtClean="0"/>
          </a:p>
        </p:txBody>
      </p:sp>
      <p:pic>
        <p:nvPicPr>
          <p:cNvPr id="5" name="Picture 2" descr="G:\kartin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50" y="987975"/>
            <a:ext cx="8820649" cy="5603325"/>
          </a:xfrm>
          <a:prstGeom prst="rect">
            <a:avLst/>
          </a:prstGeom>
          <a:noFill/>
          <a:ln w="12700" cmpd="sng"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4594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595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141514" y="928688"/>
          <a:ext cx="8871857" cy="1821173"/>
        </p:xfrm>
        <a:graphic>
          <a:graphicData uri="http://schemas.openxmlformats.org/drawingml/2006/table">
            <a:tbl>
              <a:tblPr/>
              <a:tblGrid>
                <a:gridCol w="7358710"/>
                <a:gridCol w="1513147"/>
              </a:tblGrid>
              <a:tr h="37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Председатель ТСЖ.</a:t>
                      </a:r>
                      <a:b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Дополнительная лицензия на 1 рабочее место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2500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6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Председатель ТСЖ.</a:t>
                      </a:r>
                      <a:b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Дополнительная лицензия на 5 рабочих мест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8300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  <p:sp>
        <p:nvSpPr>
          <p:cNvPr id="24593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1С:Председатель ТСЖ</a:t>
            </a:r>
            <a:br>
              <a:rPr lang="ru-RU" b="1">
                <a:solidFill>
                  <a:srgbClr val="CC0000"/>
                </a:solidFill>
              </a:rPr>
            </a:br>
            <a:r>
              <a:rPr lang="ru-RU" b="1">
                <a:solidFill>
                  <a:srgbClr val="CC0000"/>
                </a:solidFill>
              </a:rPr>
              <a:t>Дополнительные лицензии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5603" name="Выноска со стрелкой вниз 18"/>
          <p:cNvSpPr>
            <a:spLocks noChangeArrowheads="1"/>
          </p:cNvSpPr>
          <p:nvPr/>
        </p:nvSpPr>
        <p:spPr bwMode="auto">
          <a:xfrm>
            <a:off x="153988" y="2290763"/>
            <a:ext cx="8799512" cy="1476375"/>
          </a:xfrm>
          <a:prstGeom prst="downArrowCallout">
            <a:avLst>
              <a:gd name="adj1" fmla="val 25000"/>
              <a:gd name="adj2" fmla="val 25027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1С:Предприятие 8. Председатель ТСЖ.</a:t>
            </a:r>
            <a:b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900" b="1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>Базовая версия</a:t>
            </a:r>
            <a:endParaRPr lang="ru-RU" sz="1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63788" y="3856038"/>
            <a:ext cx="4368800" cy="925512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платформа «1С: Предприятие 8. Базовая версия»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373313" y="5464175"/>
            <a:ext cx="4370387" cy="969963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«Председатель ТСЖ»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25606" name="Крест 21"/>
          <p:cNvSpPr>
            <a:spLocks noChangeArrowheads="1"/>
          </p:cNvSpPr>
          <p:nvPr/>
        </p:nvSpPr>
        <p:spPr bwMode="auto">
          <a:xfrm>
            <a:off x="4264025" y="4883150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1С: Председатель ТСЖ</a:t>
            </a:r>
            <a:br>
              <a:rPr lang="ru-RU" smtClean="0"/>
            </a:br>
            <a:r>
              <a:rPr lang="ru-RU" smtClean="0"/>
              <a:t>Варианты поставок</a:t>
            </a:r>
            <a: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0" smtClean="0">
                <a:solidFill>
                  <a:srgbClr val="5B0917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131763" y="1112838"/>
          <a:ext cx="8846545" cy="1100053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12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Председатель ТСЖ. Базовая версия.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3750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6630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6631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теплосети www.tyumen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4140000"/>
            <a:ext cx="2791733" cy="203812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19383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1С:Технический расчетный центр теплосети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7654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655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7651" name="Содержимое 7"/>
          <p:cNvSpPr>
            <a:spLocks noGrp="1"/>
          </p:cNvSpPr>
          <p:nvPr>
            <p:ph idx="1"/>
          </p:nvPr>
        </p:nvSpPr>
        <p:spPr>
          <a:xfrm>
            <a:off x="468313" y="1260475"/>
            <a:ext cx="8496000" cy="5072400"/>
          </a:xfrm>
        </p:spPr>
        <p:txBody>
          <a:bodyPr/>
          <a:lstStyle/>
          <a:p>
            <a:pPr algn="just"/>
            <a:r>
              <a:rPr lang="ru-RU" sz="2000" dirty="0" smtClean="0"/>
              <a:t>Программный продукт «</a:t>
            </a:r>
            <a:r>
              <a:rPr lang="ru-RU" sz="2000" b="1" dirty="0" smtClean="0"/>
              <a:t>1С:Технический расчетный центр теплосети</a:t>
            </a:r>
            <a:r>
              <a:rPr lang="ru-RU" sz="2000" dirty="0" smtClean="0"/>
              <a:t>» учитывает специфику теплоэнергетических предприятий: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Тепловых и теплоэнергетических компаний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err="1" smtClean="0"/>
              <a:t>Энергосбытовых</a:t>
            </a:r>
            <a:r>
              <a:rPr lang="ru-RU" sz="1800" dirty="0" smtClean="0"/>
              <a:t> и </a:t>
            </a:r>
            <a:r>
              <a:rPr lang="ru-RU" sz="1800" dirty="0" err="1" smtClean="0"/>
              <a:t>теплосбытовых</a:t>
            </a:r>
            <a:r>
              <a:rPr lang="ru-RU" sz="1800" dirty="0" smtClean="0"/>
              <a:t> компаний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Региональных сетевых компаний (РСК)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Территориальных генерирующих компаний (ТГК)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Региональных диспетчерских управлений (РДУ)</a:t>
            </a:r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теплосети</a:t>
            </a:r>
          </a:p>
        </p:txBody>
      </p:sp>
      <p:pic>
        <p:nvPicPr>
          <p:cNvPr id="27653" name="Рисунок 10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4000" y="1242000"/>
            <a:ext cx="453600" cy="3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теплосети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28705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8706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141514" y="990601"/>
          <a:ext cx="8871857" cy="5497284"/>
        </p:xfrm>
        <a:graphic>
          <a:graphicData uri="http://schemas.openxmlformats.org/drawingml/2006/table">
            <a:tbl>
              <a:tblPr/>
              <a:tblGrid>
                <a:gridCol w="7533325"/>
                <a:gridCol w="1338532"/>
              </a:tblGrid>
              <a:tr h="438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54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теплосети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27000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теплосети. Поставка на 5 пользователей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теплосети. Базовая версия.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5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18000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34500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теплосети.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20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65000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9702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9703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image1476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4140000"/>
            <a:ext cx="3010660" cy="216902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  <a:scene3d>
            <a:camera prst="perspectiveHeroicExtremeRightFacing"/>
            <a:lightRig rig="threePt" dir="t"/>
          </a:scene3d>
        </p:spPr>
      </p:pic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19383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1С:Технический расчетный центр водоканала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водоканала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3072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72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0724" name="Содержимое 7"/>
          <p:cNvSpPr>
            <a:spLocks noGrp="1"/>
          </p:cNvSpPr>
          <p:nvPr>
            <p:ph idx="1"/>
          </p:nvPr>
        </p:nvSpPr>
        <p:spPr>
          <a:xfrm>
            <a:off x="468000" y="1260000"/>
            <a:ext cx="8496000" cy="4712400"/>
          </a:xfrm>
        </p:spPr>
        <p:txBody>
          <a:bodyPr/>
          <a:lstStyle/>
          <a:p>
            <a:pPr algn="just"/>
            <a:r>
              <a:rPr lang="ru-RU" sz="2000" dirty="0" smtClean="0"/>
              <a:t>1С:Предприятие 8. Технический расчетный центр водоканала – продукт для автоматизации предприятий, оказывающих услуги горячего и холодного водоснабжения: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Городских водоканалов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err="1" smtClean="0"/>
              <a:t>Водопроводно</a:t>
            </a:r>
            <a:r>
              <a:rPr lang="ru-RU" sz="1800" dirty="0" smtClean="0"/>
              <a:t>–канализационных хозяйств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Коммунальных предприятий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smtClean="0"/>
              <a:t>Теплоэнергетических компаний</a:t>
            </a:r>
          </a:p>
          <a:p>
            <a:pPr marL="720000" lvl="1" indent="-3420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dirty="0" err="1" smtClean="0"/>
              <a:t>Энергосбытовых</a:t>
            </a:r>
            <a:r>
              <a:rPr lang="ru-RU" sz="1800" dirty="0" smtClean="0"/>
              <a:t> и </a:t>
            </a:r>
            <a:r>
              <a:rPr lang="ru-RU" sz="1800" dirty="0" err="1" smtClean="0"/>
              <a:t>теплосбытовых</a:t>
            </a:r>
            <a:r>
              <a:rPr lang="ru-RU" sz="1800" dirty="0" smtClean="0"/>
              <a:t> компаний</a:t>
            </a:r>
            <a:endParaRPr lang="ru-RU" sz="1800" dirty="0" smtClean="0">
              <a:solidFill>
                <a:srgbClr val="5F0000"/>
              </a:solidFill>
            </a:endParaRPr>
          </a:p>
          <a:p>
            <a:pPr lvl="1"/>
            <a:endParaRPr lang="ru-RU" sz="1800" dirty="0" smtClean="0">
              <a:solidFill>
                <a:srgbClr val="5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sz="2000" dirty="0" smtClean="0">
              <a:solidFill>
                <a:srgbClr val="5F0000"/>
              </a:solidFill>
            </a:endParaRPr>
          </a:p>
          <a:p>
            <a:endParaRPr lang="ru-RU" dirty="0" smtClean="0"/>
          </a:p>
        </p:txBody>
      </p:sp>
      <p:pic>
        <p:nvPicPr>
          <p:cNvPr id="30725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4000" y="1242000"/>
            <a:ext cx="453600" cy="3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1С:Технический расчетный центр водоканала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3177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77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aphicFrame>
        <p:nvGraphicFramePr>
          <p:cNvPr id="7" name="Group 32"/>
          <p:cNvGraphicFramePr>
            <a:graphicFrameLocks noGrp="1"/>
          </p:cNvGraphicFramePr>
          <p:nvPr/>
        </p:nvGraphicFramePr>
        <p:xfrm>
          <a:off x="174170" y="1023257"/>
          <a:ext cx="8773887" cy="5486402"/>
        </p:xfrm>
        <a:graphic>
          <a:graphicData uri="http://schemas.openxmlformats.org/drawingml/2006/table">
            <a:tbl>
              <a:tblPr/>
              <a:tblGrid>
                <a:gridCol w="7450135"/>
                <a:gridCol w="1323752"/>
              </a:tblGrid>
              <a:tr h="437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53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водоканала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27000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водоканала. Поставка на 5 пользователей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1С:Предприятие 8. Технический расчетный центр водоканала. Базовая версия.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5200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5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18000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10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34500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1С:Технический расчетный центр водоканала.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Доп. лицензия на 20 р.м.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Arial" charset="0"/>
                        </a:rPr>
                        <a:t>65000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87538" y="5724525"/>
            <a:ext cx="6964362" cy="747713"/>
            <a:chOff x="1189" y="265"/>
            <a:chExt cx="4387" cy="471"/>
          </a:xfrm>
        </p:grpSpPr>
        <p:sp>
          <p:nvSpPr>
            <p:cNvPr id="29702" name="Text Box 11"/>
            <p:cNvSpPr txBox="1">
              <a:spLocks noChangeArrowheads="1"/>
            </p:cNvSpPr>
            <p:nvPr/>
          </p:nvSpPr>
          <p:spPr bwMode="auto">
            <a:xfrm>
              <a:off x="1348" y="505"/>
              <a:ext cx="4228" cy="231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b="1" dirty="0">
                  <a:solidFill>
                    <a:schemeClr val="tx2"/>
                  </a:solidFill>
                </a:rPr>
                <a:t>Компания «ВДГБ», </a:t>
              </a:r>
              <a:r>
                <a:rPr lang="ru-RU" b="1" dirty="0" smtClean="0">
                  <a:solidFill>
                    <a:schemeClr val="tx2"/>
                  </a:solidFill>
                </a:rPr>
                <a:t>2012 </a:t>
              </a:r>
              <a:r>
                <a:rPr lang="ru-RU" b="1" dirty="0">
                  <a:solidFill>
                    <a:schemeClr val="tx2"/>
                  </a:solidFill>
                </a:rPr>
                <a:t>г.</a:t>
              </a:r>
            </a:p>
          </p:txBody>
        </p:sp>
        <p:sp>
          <p:nvSpPr>
            <p:cNvPr id="29703" name="Text Box 12"/>
            <p:cNvSpPr txBox="1">
              <a:spLocks noChangeArrowheads="1"/>
            </p:cNvSpPr>
            <p:nvPr/>
          </p:nvSpPr>
          <p:spPr bwMode="auto">
            <a:xfrm>
              <a:off x="1189" y="265"/>
              <a:ext cx="4383" cy="227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ru-RU" sz="160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850" y="3381375"/>
            <a:ext cx="84963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тел</a:t>
            </a:r>
            <a:r>
              <a:rPr lang="ru-RU" sz="1800" b="1" kern="0" dirty="0">
                <a:solidFill>
                  <a:srgbClr val="333333"/>
                </a:solidFill>
                <a:latin typeface="+mn-lt"/>
              </a:rPr>
              <a:t>.  8 (495) </a:t>
            </a:r>
            <a:r>
              <a:rPr lang="ru-RU" sz="1800" b="1" kern="0" dirty="0" smtClean="0">
                <a:solidFill>
                  <a:srgbClr val="333333"/>
                </a:solidFill>
                <a:latin typeface="+mn-lt"/>
              </a:rPr>
              <a:t>980-25-39, 8(8362) 30-40-09</a:t>
            </a:r>
            <a:endParaRPr lang="ru-RU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сайт: </a:t>
            </a:r>
            <a:r>
              <a:rPr lang="en-US" sz="1800" b="1" kern="0" dirty="0" smtClean="0">
                <a:solidFill>
                  <a:srgbClr val="333333"/>
                </a:solidFill>
                <a:latin typeface="+mn-lt"/>
                <a:hlinkClick r:id="rId3"/>
              </a:rPr>
              <a:t>www.vdgb-soft.ru</a:t>
            </a:r>
            <a:r>
              <a:rPr lang="ru-RU" sz="1800" b="1" kern="0" dirty="0" smtClean="0">
                <a:solidFill>
                  <a:srgbClr val="333333"/>
                </a:solidFill>
                <a:latin typeface="+mn-lt"/>
              </a:rPr>
              <a:t> 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е-</a:t>
            </a:r>
            <a:r>
              <a:rPr lang="en-US" sz="1800" kern="0" dirty="0">
                <a:solidFill>
                  <a:srgbClr val="333333"/>
                </a:solidFill>
                <a:latin typeface="+mn-lt"/>
              </a:rPr>
              <a:t>mail: </a:t>
            </a:r>
            <a:r>
              <a:rPr lang="en-US" sz="1800" b="1" kern="0" dirty="0" smtClean="0">
                <a:solidFill>
                  <a:srgbClr val="333333"/>
                </a:solidFill>
                <a:latin typeface="+mn-lt"/>
                <a:hlinkClick r:id="rId4"/>
              </a:rPr>
              <a:t>clients@vdgb-soft.ru</a:t>
            </a:r>
            <a:r>
              <a:rPr lang="ru-RU" sz="1800" b="1" kern="0" dirty="0" smtClean="0">
                <a:solidFill>
                  <a:srgbClr val="333333"/>
                </a:solidFill>
                <a:latin typeface="+mn-lt"/>
              </a:rPr>
              <a:t> 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 err="1">
                <a:solidFill>
                  <a:srgbClr val="333333"/>
                </a:solidFill>
                <a:latin typeface="+mn-lt"/>
              </a:rPr>
              <a:t>skype</a:t>
            </a:r>
            <a:r>
              <a:rPr lang="en-US" sz="1800" kern="0" dirty="0">
                <a:solidFill>
                  <a:srgbClr val="333333"/>
                </a:solidFill>
                <a:latin typeface="+mn-lt"/>
              </a:rPr>
              <a:t>: </a:t>
            </a:r>
            <a:r>
              <a:rPr lang="en-US" sz="1800" b="1" kern="0" dirty="0" err="1">
                <a:solidFill>
                  <a:srgbClr val="333333"/>
                </a:solidFill>
                <a:latin typeface="+mn-lt"/>
              </a:rPr>
              <a:t>vdgb_sale</a:t>
            </a:r>
            <a:r>
              <a:rPr lang="en-US" sz="1800" b="1" kern="0" dirty="0">
                <a:solidFill>
                  <a:srgbClr val="333333"/>
                </a:solidFill>
                <a:latin typeface="+mn-lt"/>
              </a:rPr>
              <a:t>, </a:t>
            </a:r>
            <a:r>
              <a:rPr lang="en-US" sz="1800" b="1" kern="0" dirty="0" err="1">
                <a:solidFill>
                  <a:srgbClr val="333333"/>
                </a:solidFill>
                <a:latin typeface="+mn-lt"/>
              </a:rPr>
              <a:t>vdgb_partner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333333"/>
                </a:solidFill>
                <a:latin typeface="+mn-lt"/>
              </a:rPr>
              <a:t>ICQ: </a:t>
            </a:r>
            <a:r>
              <a:rPr lang="ru-RU" sz="1800" b="1" kern="0" dirty="0" smtClean="0">
                <a:solidFill>
                  <a:srgbClr val="333333"/>
                </a:solidFill>
                <a:latin typeface="+mn-lt"/>
              </a:rPr>
              <a:t>649233291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 smtClean="0">
                <a:solidFill>
                  <a:srgbClr val="333333"/>
                </a:solidFill>
              </a:rPr>
              <a:t>YouTube</a:t>
            </a:r>
            <a:r>
              <a:rPr lang="en-US" sz="1800" kern="0" dirty="0">
                <a:solidFill>
                  <a:srgbClr val="333333"/>
                </a:solidFill>
              </a:rPr>
              <a:t>: </a:t>
            </a:r>
            <a:r>
              <a:rPr lang="en-US" sz="1800" b="1" kern="0" dirty="0">
                <a:solidFill>
                  <a:srgbClr val="333333"/>
                </a:solidFill>
                <a:hlinkClick r:id="rId5"/>
              </a:rPr>
              <a:t>http://www.youtube.com/user/VDGBSOFT</a:t>
            </a:r>
            <a:r>
              <a:rPr lang="en-US" sz="1800" b="1" kern="0" dirty="0">
                <a:solidFill>
                  <a:srgbClr val="333333"/>
                </a:solidFill>
              </a:rPr>
              <a:t> 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94113" y="1335096"/>
            <a:ext cx="519906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Благодарим за</a:t>
            </a:r>
            <a:b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36875" y="2646363"/>
            <a:ext cx="6207125" cy="13239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1С:Управление предприятием ЖКХ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7174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75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71111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3970338"/>
            <a:ext cx="2880000" cy="181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2139950" y="5756275"/>
            <a:ext cx="67119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Мастер-класс по продажам решений для ЖКХ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Обзор линейки решений 1С для ЖКХ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ERP </a:t>
            </a:r>
            <a:r>
              <a:rPr lang="ru-RU" smtClean="0"/>
              <a:t>для ЖКХ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3650"/>
          </a:xfrm>
        </p:spPr>
        <p:txBody>
          <a:bodyPr/>
          <a:lstStyle/>
          <a:p>
            <a:pPr marL="342000" indent="-342000" algn="just" eaLnBrk="1" hangingPunct="1">
              <a:defRPr/>
            </a:pPr>
            <a:r>
              <a:rPr lang="ru-RU" sz="2000" b="1" dirty="0" smtClean="0"/>
              <a:t>1С:Управление предприятием ЖКХ </a:t>
            </a:r>
            <a:r>
              <a:rPr lang="ru-RU" sz="2000" dirty="0" smtClean="0"/>
              <a:t>– комплексное ERP- решение для автоматизации предприятий сферы ЖКХ созданное на базе типового решения 1С:Управление производственным предприятием.</a:t>
            </a:r>
          </a:p>
          <a:p>
            <a:pPr marL="342000" indent="-342000" algn="just" eaLnBrk="1" hangingPunct="1">
              <a:defRPr/>
            </a:pPr>
            <a:r>
              <a:rPr lang="ru-RU" sz="2000" dirty="0" smtClean="0"/>
              <a:t>Общие возможности системы: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производством, управление основными средствами и планирование ремонтами.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персоналом, включая расчет заработной платы.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финансами, в том числе </a:t>
            </a:r>
            <a:r>
              <a:rPr lang="ru-RU" sz="1800" dirty="0" err="1" smtClean="0"/>
              <a:t>бюджетирование</a:t>
            </a:r>
            <a:r>
              <a:rPr lang="ru-RU" sz="1800" dirty="0" smtClean="0"/>
              <a:t>, управление взаиморасчетами, бухгалтерский и налоговый учет, учет по МСФО, формирование консолидированной отчетности.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Управление складами (запасами), управление продажами и закупками.</a:t>
            </a:r>
          </a:p>
          <a:p>
            <a:pPr marL="720000" lvl="1" indent="-342000" algn="just" eaLnBrk="1" hangingPunct="1">
              <a:buFont typeface="Wingdings" pitchFamily="2" charset="2"/>
              <a:buChar char="q"/>
              <a:defRPr/>
            </a:pPr>
            <a:r>
              <a:rPr lang="ru-RU" sz="1800" dirty="0" smtClean="0"/>
              <a:t>Мониторинг и анализ показателей деятельности предприятия.</a:t>
            </a:r>
          </a:p>
          <a:p>
            <a:pPr marL="177800" indent="-177800" algn="just" eaLnBrk="1" hangingPunct="1">
              <a:defRPr/>
            </a:pPr>
            <a:endParaRPr lang="ru-RU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197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25368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1С:Управление предприятием ЖКХ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260475"/>
            <a:ext cx="8496300" cy="5072063"/>
          </a:xfrm>
        </p:spPr>
        <p:txBody>
          <a:bodyPr/>
          <a:lstStyle/>
          <a:p>
            <a:pPr marL="341313" indent="-341313" algn="just" eaLnBrk="1" hangingPunct="1">
              <a:spcBef>
                <a:spcPct val="0"/>
              </a:spcBef>
            </a:pPr>
            <a:r>
              <a:rPr lang="ru-RU" sz="2000" dirty="0" smtClean="0"/>
              <a:t>Функциональные возможности системы в части ЖКХ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Учет имущества и объектов инфраструктуры.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техническим обслуживанием и ремонтом.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арендой имущества.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ремонтами, осмотрами, АДС.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Учет владельцев имущества.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отношениями с владельцами имущества.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лицевыми счетами.</a:t>
            </a:r>
          </a:p>
          <a:p>
            <a:pPr marL="719138" lvl="1" indent="-341313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Расчеты и начисления; расчеты с РСО.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err="1" smtClean="0"/>
              <a:t>Тарифообразование</a:t>
            </a:r>
            <a:r>
              <a:rPr lang="ru-RU" sz="1800" dirty="0" smtClean="0"/>
              <a:t> и сметы.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Оплата услуг потребителями.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Управление </a:t>
            </a:r>
            <a:r>
              <a:rPr lang="ru-RU" sz="1800" dirty="0" err="1" smtClean="0"/>
              <a:t>энергоэффективностью</a:t>
            </a:r>
            <a:r>
              <a:rPr lang="ru-RU" sz="1800" dirty="0" smtClean="0"/>
              <a:t> ЖКХ.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Интеграция с системами контроля приборов учета.</a:t>
            </a:r>
          </a:p>
          <a:p>
            <a:pPr marL="719138" lvl="1" indent="-341313" algn="just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dirty="0" smtClean="0"/>
              <a:t>Интеграция с сайтом ЖКХ.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9222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23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221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«1С:Управление предприятием ЖКХ» предоставляет: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68313" y="1260475"/>
            <a:ext cx="8605837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b="1" dirty="0">
                <a:solidFill>
                  <a:schemeClr val="tx2"/>
                </a:solidFill>
              </a:rPr>
              <a:t>ЕИРЦ, ЕРЦ и ЕРКЦ </a:t>
            </a:r>
            <a:r>
              <a:rPr lang="en-US" dirty="0">
                <a:solidFill>
                  <a:srgbClr val="333333"/>
                </a:solidFill>
              </a:rPr>
              <a:t>—</a:t>
            </a:r>
            <a:r>
              <a:rPr lang="ru-RU" dirty="0">
                <a:solidFill>
                  <a:srgbClr val="333333"/>
                </a:solidFill>
              </a:rPr>
              <a:t> возможность ведения полного </a:t>
            </a:r>
            <a:r>
              <a:rPr lang="ru-RU" dirty="0" err="1">
                <a:solidFill>
                  <a:srgbClr val="333333"/>
                </a:solidFill>
              </a:rPr>
              <a:t>биллингового</a:t>
            </a:r>
            <a:r>
              <a:rPr lang="ru-RU" dirty="0">
                <a:solidFill>
                  <a:srgbClr val="333333"/>
                </a:solidFill>
              </a:rPr>
              <a:t> цикла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ведение баз данных, необходимых для выставления счетов на оплату;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обработка показаний приборов учета (счетчиков);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начисления по тарифам и показаниям счетчиков с учетом скидок, недопоставок, перерасчетов;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начисление  прочих периодических услуг.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печать и доставка единых платежных документов (ЕПД);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взаимодействие с платежными системами;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диспетчеризация и распределение платежей;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подготовка отчетов по начислениям и сборам; 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333333"/>
                </a:solidFill>
              </a:rPr>
              <a:t>претензионная работа с плательщиками.</a:t>
            </a:r>
          </a:p>
        </p:txBody>
      </p:sp>
      <p:pic>
        <p:nvPicPr>
          <p:cNvPr id="10245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«1С:Управление предприятием ЖКХ» предоставляет: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1260475"/>
            <a:ext cx="8605837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b="1">
                <a:solidFill>
                  <a:schemeClr val="tx2"/>
                </a:solidFill>
              </a:rPr>
              <a:t>Строительным организациям и девелоперам </a:t>
            </a:r>
            <a:r>
              <a:rPr lang="en-US">
                <a:solidFill>
                  <a:srgbClr val="333333"/>
                </a:solidFill>
              </a:rPr>
              <a:t>—</a:t>
            </a:r>
            <a:r>
              <a:rPr lang="ru-RU">
                <a:solidFill>
                  <a:srgbClr val="333333"/>
                </a:solidFill>
              </a:rPr>
              <a:t> возможности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Многофирменный учет;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Многопрофильный учет;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Полный  цикл  от продажи квартир до оказания услуг ЖКХ и аренды;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Полный цикл операций бизнес процессов с учетом этапов от момента до ввода в эксплуатацию до фактического текущего обслуживания.</a:t>
            </a:r>
            <a:endParaRPr lang="en-US" sz="1800">
              <a:solidFill>
                <a:srgbClr val="333333"/>
              </a:solidFill>
            </a:endParaRPr>
          </a:p>
          <a:p>
            <a:pPr marL="341313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b="1">
                <a:solidFill>
                  <a:schemeClr val="tx2"/>
                </a:solidFill>
              </a:rPr>
              <a:t>Крупным Управляющим компаниям </a:t>
            </a:r>
            <a:r>
              <a:rPr lang="en-US">
                <a:solidFill>
                  <a:srgbClr val="333333"/>
                </a:solidFill>
              </a:rPr>
              <a:t>—</a:t>
            </a:r>
            <a:r>
              <a:rPr lang="ru-RU">
                <a:solidFill>
                  <a:srgbClr val="333333"/>
                </a:solidFill>
              </a:rPr>
              <a:t> возможности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Обслуживание зданий и прочей инфраструктуры;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Расчеты по «квартплате»;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Биллинговые операции;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Полный цикл от квартплаты до прочих услуг;</a:t>
            </a:r>
          </a:p>
          <a:p>
            <a:pPr marL="719138" lvl="1" indent="-341313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ru-RU" sz="1800">
                <a:solidFill>
                  <a:srgbClr val="333333"/>
                </a:solidFill>
              </a:rPr>
              <a:t>Зачастую разветвленная сетевая структура.</a:t>
            </a:r>
          </a:p>
        </p:txBody>
      </p:sp>
      <p:pic>
        <p:nvPicPr>
          <p:cNvPr id="11269" name="Рисунок 6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1241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arrows.jpg"/>
          <p:cNvPicPr>
            <a:picLocks noChangeAspect="1"/>
          </p:cNvPicPr>
          <p:nvPr/>
        </p:nvPicPr>
        <p:blipFill>
          <a:blip r:embed="rId3"/>
          <a:srcRect l="84158" t="67915" b="1521"/>
          <a:stretch>
            <a:fillRect/>
          </a:stretch>
        </p:blipFill>
        <p:spPr bwMode="auto">
          <a:xfrm>
            <a:off x="323850" y="3527425"/>
            <a:ext cx="4524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230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1С:Управление предприятием ЖКХ. Варианты поставок</a:t>
            </a:r>
          </a:p>
        </p:txBody>
      </p:sp>
      <p:sp>
        <p:nvSpPr>
          <p:cNvPr id="12292" name="Выноска со стрелкой вниз 18"/>
          <p:cNvSpPr>
            <a:spLocks noChangeArrowheads="1"/>
          </p:cNvSpPr>
          <p:nvPr/>
        </p:nvSpPr>
        <p:spPr bwMode="auto">
          <a:xfrm>
            <a:off x="285750" y="2533650"/>
            <a:ext cx="8528050" cy="1498600"/>
          </a:xfrm>
          <a:prstGeom prst="downArrowCallout">
            <a:avLst>
              <a:gd name="adj1" fmla="val 24976"/>
              <a:gd name="adj2" fmla="val 25028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1С:Предприятие 8. Управление предприятием ЖКХ</a:t>
            </a:r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468563" y="4065588"/>
            <a:ext cx="4041775" cy="96837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конфигурация «Управление производственным предприятием»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73313" y="5718175"/>
            <a:ext cx="4370387" cy="671513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«Управление предприятием ЖКХ»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2295" name="Крест 21"/>
          <p:cNvSpPr>
            <a:spLocks noChangeArrowheads="1"/>
          </p:cNvSpPr>
          <p:nvPr/>
        </p:nvSpPr>
        <p:spPr bwMode="auto">
          <a:xfrm>
            <a:off x="4286250" y="5114925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3" name="Group 32"/>
          <p:cNvGraphicFramePr>
            <a:graphicFrameLocks noGrp="1"/>
          </p:cNvGraphicFramePr>
          <p:nvPr/>
        </p:nvGraphicFramePr>
        <p:xfrm>
          <a:off x="142875" y="992188"/>
          <a:ext cx="8769427" cy="1403604"/>
        </p:xfrm>
        <a:graphic>
          <a:graphicData uri="http://schemas.openxmlformats.org/drawingml/2006/table">
            <a:tbl>
              <a:tblPr/>
              <a:tblGrid>
                <a:gridCol w="7273749"/>
                <a:gridCol w="1495678"/>
              </a:tblGrid>
              <a:tr h="281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7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Управление предприятием ЖКХ. Основная поставка, включая комплект документации и </a:t>
                      </a: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полугодовую подписку на ИТС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198000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3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3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b="1">
                <a:solidFill>
                  <a:srgbClr val="CC0000"/>
                </a:solidFill>
              </a:rPr>
              <a:t>1С:Управление предприятием ЖКХ. Варианты поставок</a:t>
            </a:r>
          </a:p>
        </p:txBody>
      </p:sp>
      <p:sp>
        <p:nvSpPr>
          <p:cNvPr id="13316" name="Выноска со стрелкой вниз 18"/>
          <p:cNvSpPr>
            <a:spLocks noChangeArrowheads="1"/>
          </p:cNvSpPr>
          <p:nvPr/>
        </p:nvSpPr>
        <p:spPr bwMode="auto">
          <a:xfrm>
            <a:off x="153988" y="2533650"/>
            <a:ext cx="8799512" cy="1420813"/>
          </a:xfrm>
          <a:prstGeom prst="downArrowCallout">
            <a:avLst>
              <a:gd name="adj1" fmla="val 25003"/>
              <a:gd name="adj2" fmla="val 25031"/>
              <a:gd name="adj3" fmla="val 25000"/>
              <a:gd name="adj4" fmla="val 6497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1С:Предприятие 8. Управление предприятием ЖКХ для</a:t>
            </a:r>
            <a:br>
              <a:rPr lang="ru-RU" b="1"/>
            </a:br>
            <a:r>
              <a:rPr lang="ru-RU" b="1"/>
              <a:t>10 пользователей + клиент сервер</a:t>
            </a:r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363788" y="4043363"/>
            <a:ext cx="4368800" cy="93662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cs typeface="+mn-cs"/>
              </a:rPr>
              <a:t>конфигурация «Управление производственным предприятием»</a:t>
            </a:r>
            <a:endParaRPr lang="ru-RU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73313" y="5673725"/>
            <a:ext cx="4370387" cy="815975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b="1" kern="0" dirty="0">
                <a:solidFill>
                  <a:srgbClr val="5B0917"/>
                </a:solidFill>
                <a:latin typeface="+mn-lt"/>
                <a:cs typeface="+mn-cs"/>
              </a:rPr>
              <a:t>конфигурация «Управление предприятием ЖКХ»</a:t>
            </a:r>
            <a:endParaRPr lang="ru-RU" b="1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sp>
        <p:nvSpPr>
          <p:cNvPr id="13319" name="Крест 21"/>
          <p:cNvSpPr>
            <a:spLocks noChangeArrowheads="1"/>
          </p:cNvSpPr>
          <p:nvPr/>
        </p:nvSpPr>
        <p:spPr bwMode="auto">
          <a:xfrm>
            <a:off x="4297363" y="5081588"/>
            <a:ext cx="504825" cy="504825"/>
          </a:xfrm>
          <a:prstGeom prst="plus">
            <a:avLst>
              <a:gd name="adj" fmla="val 25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3" name="Group 32"/>
          <p:cNvGraphicFramePr>
            <a:graphicFrameLocks noGrp="1"/>
          </p:cNvGraphicFramePr>
          <p:nvPr/>
        </p:nvGraphicFramePr>
        <p:xfrm>
          <a:off x="131763" y="1057275"/>
          <a:ext cx="8846545" cy="1403604"/>
        </p:xfrm>
        <a:graphic>
          <a:graphicData uri="http://schemas.openxmlformats.org/drawingml/2006/table">
            <a:tbl>
              <a:tblPr/>
              <a:tblGrid>
                <a:gridCol w="7337715"/>
                <a:gridCol w="1508830"/>
              </a:tblGrid>
              <a:tr h="3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Номенклатура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6600"/>
                        </a:gs>
                        <a:gs pos="100000">
                          <a:srgbClr val="FF66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4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1С: Предприятие</a:t>
                      </a:r>
                      <a:r>
                        <a:rPr lang="ru-RU" sz="1800" b="1" baseline="0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8. Управление предприятием ЖКХ для 10 пользователей + клиент-сервер, включая комплект документации и </a:t>
                      </a:r>
                      <a:r>
                        <a:rPr lang="ru-RU" sz="1800" b="1" dirty="0" smtClean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полугодовую подписку на ИТС</a:t>
                      </a:r>
                      <a:endParaRPr lang="ru-RU" sz="18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0917"/>
                          </a:solidFill>
                          <a:effectLst/>
                          <a:latin typeface="+mn-lt"/>
                        </a:rPr>
                        <a:t>296000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12119</TotalTime>
  <Words>2235</Words>
  <Application>Microsoft Office PowerPoint</Application>
  <PresentationFormat>Экран (4:3)</PresentationFormat>
  <Paragraphs>348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0909_шаблон</vt:lpstr>
      <vt:lpstr>Презентация PowerPoint</vt:lpstr>
      <vt:lpstr>Линейка отраслевых решений 1С для отрасли ЖКХ</vt:lpstr>
      <vt:lpstr>Презентация PowerPoint</vt:lpstr>
      <vt:lpstr>ERP для ЖКХ</vt:lpstr>
      <vt:lpstr>1С:Управление предприятием ЖКХ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1С: Учет в управляющих компаниях ЖКХ, ТСЖ и ЖСК </vt:lpstr>
      <vt:lpstr> 1С: Учет в управляющих компаниях ЖКХ, ТСЖ и ЖСК  Варианты поставок </vt:lpstr>
      <vt:lpstr>Презентация PowerPoint</vt:lpstr>
      <vt:lpstr> 1С: Учет в управляющих компаниях ЖКХ, ТСЖ и ЖСК  Варианты поставок </vt:lpstr>
      <vt:lpstr> 1С: Учет в управляющих компаниях ЖКХ, ТСЖ и ЖСК  Варианты поставок </vt:lpstr>
      <vt:lpstr>Презентация PowerPoint</vt:lpstr>
      <vt:lpstr>1С:Председатель ТСЖ</vt:lpstr>
      <vt:lpstr> 1С: Председатель ТСЖ Варианты поставок </vt:lpstr>
      <vt:lpstr>Презентация PowerPoint</vt:lpstr>
      <vt:lpstr> 1С: Председатель ТСЖ Варианты поставок </vt:lpstr>
      <vt:lpstr>Презентация PowerPoint</vt:lpstr>
      <vt:lpstr>1С:Технический расчетный центр теплосети</vt:lpstr>
      <vt:lpstr>1С:Технический расчетный центр теплосети</vt:lpstr>
      <vt:lpstr>Презентация PowerPoint</vt:lpstr>
      <vt:lpstr>1С:Технический расчетный центр водоканала</vt:lpstr>
      <vt:lpstr>1С:Технический расчетный центр водоканала</vt:lpstr>
      <vt:lpstr>Презентация PowerPoint</vt:lpstr>
    </vt:vector>
  </TitlesOfParts>
  <Manager>Нестеров А.</Manager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1С:Управление производственным предприятием. Обзор.</dc:title>
  <dc:subject>1С:Предприятие 8</dc:subject>
  <dc:creator>Нестеров А., Кислов А., Фофанов И.</dc:creator>
  <cp:keywords>1С УПП Предприятие ERP</cp:keywords>
  <dc:description>Обзор 1С:Управление производственным предприятием, редакция 1.3 на платформе 1С:Предприятие 8.2</dc:description>
  <cp:lastModifiedBy>Пахмутова Юлия</cp:lastModifiedBy>
  <cp:revision>826</cp:revision>
  <dcterms:created xsi:type="dcterms:W3CDTF">2009-12-11T10:55:42Z</dcterms:created>
  <dcterms:modified xsi:type="dcterms:W3CDTF">2012-09-24T05:17:53Z</dcterms:modified>
  <cp:category>1С:Предприятие 8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00080074430000000000010242200207f800050004a000</vt:lpwstr>
  </property>
</Properties>
</file>